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f" ContentType="image/tiff"/>
  <Default Extension="tif" ContentType="image/t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61"/>
  </p:notesMasterIdLst>
  <p:sldIdLst>
    <p:sldId id="257" r:id="rId2"/>
    <p:sldId id="259" r:id="rId3"/>
    <p:sldId id="268" r:id="rId4"/>
    <p:sldId id="267" r:id="rId5"/>
    <p:sldId id="261" r:id="rId6"/>
    <p:sldId id="260" r:id="rId7"/>
    <p:sldId id="269" r:id="rId8"/>
    <p:sldId id="262" r:id="rId9"/>
    <p:sldId id="270" r:id="rId10"/>
    <p:sldId id="263" r:id="rId11"/>
    <p:sldId id="289" r:id="rId12"/>
    <p:sldId id="290" r:id="rId13"/>
    <p:sldId id="292" r:id="rId14"/>
    <p:sldId id="271" r:id="rId15"/>
    <p:sldId id="322" r:id="rId16"/>
    <p:sldId id="273" r:id="rId17"/>
    <p:sldId id="272" r:id="rId18"/>
    <p:sldId id="293" r:id="rId19"/>
    <p:sldId id="264" r:id="rId20"/>
    <p:sldId id="279" r:id="rId21"/>
    <p:sldId id="275" r:id="rId22"/>
    <p:sldId id="294" r:id="rId23"/>
    <p:sldId id="276" r:id="rId24"/>
    <p:sldId id="295" r:id="rId25"/>
    <p:sldId id="296" r:id="rId26"/>
    <p:sldId id="297" r:id="rId27"/>
    <p:sldId id="277" r:id="rId28"/>
    <p:sldId id="298" r:id="rId29"/>
    <p:sldId id="280" r:id="rId30"/>
    <p:sldId id="281" r:id="rId31"/>
    <p:sldId id="282" r:id="rId32"/>
    <p:sldId id="300" r:id="rId33"/>
    <p:sldId id="299" r:id="rId34"/>
    <p:sldId id="284" r:id="rId35"/>
    <p:sldId id="285" r:id="rId36"/>
    <p:sldId id="287" r:id="rId37"/>
    <p:sldId id="301" r:id="rId38"/>
    <p:sldId id="288" r:id="rId39"/>
    <p:sldId id="302" r:id="rId40"/>
    <p:sldId id="303" r:id="rId41"/>
    <p:sldId id="304" r:id="rId42"/>
    <p:sldId id="305" r:id="rId43"/>
    <p:sldId id="306" r:id="rId44"/>
    <p:sldId id="308" r:id="rId45"/>
    <p:sldId id="278" r:id="rId46"/>
    <p:sldId id="307" r:id="rId47"/>
    <p:sldId id="309" r:id="rId48"/>
    <p:sldId id="266" r:id="rId49"/>
    <p:sldId id="310" r:id="rId50"/>
    <p:sldId id="311" r:id="rId51"/>
    <p:sldId id="291" r:id="rId52"/>
    <p:sldId id="317" r:id="rId53"/>
    <p:sldId id="314" r:id="rId54"/>
    <p:sldId id="315" r:id="rId55"/>
    <p:sldId id="316" r:id="rId56"/>
    <p:sldId id="318" r:id="rId57"/>
    <p:sldId id="319" r:id="rId58"/>
    <p:sldId id="320" r:id="rId59"/>
    <p:sldId id="321" r:id="rId60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yukryul YANG" initials="HY" lastIdx="1" clrIdx="0">
    <p:extLst>
      <p:ext uri="{19B8F6BF-5375-455C-9EA6-DF929625EA0E}">
        <p15:presenceInfo xmlns:p15="http://schemas.microsoft.com/office/powerpoint/2012/main" userId="S::hyangbd@connect.ust.hk::b1600b2e-c7a4-481a-9dfa-cdcc007717c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53"/>
    <p:restoredTop sz="58368"/>
  </p:normalViewPr>
  <p:slideViewPr>
    <p:cSldViewPr snapToGrid="0" snapToObjects="1">
      <p:cViewPr varScale="1">
        <p:scale>
          <a:sx n="27" d="100"/>
          <a:sy n="27" d="100"/>
        </p:scale>
        <p:origin x="18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AF369-6DB6-9342-86DA-E4764843F976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73F21-E704-1249-951A-92CA9148D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71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47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22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64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70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53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36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15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27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21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9819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40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025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662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526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448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189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293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96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4372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536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680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197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962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112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047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604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769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628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826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253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759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928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53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753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altLang="ko-KR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dirty="0"/>
                  <a:t>Let $\pi$ be an embedding function that maps $</a:t>
                </a:r>
                <a:r>
                  <a:rPr lang="en-US" altLang="ko-KR" dirty="0" err="1"/>
                  <a:t>b_j</a:t>
                </a:r>
                <a:r>
                  <a:rPr lang="en-US" altLang="ko-KR" dirty="0"/>
                  <a:t>$ to the  $\pi(</a:t>
                </a:r>
                <a:r>
                  <a:rPr lang="en-US" altLang="ko-KR" dirty="0" err="1"/>
                  <a:t>b_j</a:t>
                </a:r>
                <a:r>
                  <a:rPr lang="en-US" altLang="ko-KR" dirty="0"/>
                  <a:t>)$-</a:t>
                </a:r>
                <a:r>
                  <a:rPr lang="en-US" altLang="ko-KR" dirty="0" err="1"/>
                  <a:t>th</a:t>
                </a:r>
                <a:r>
                  <a:rPr lang="en-US" altLang="ko-KR" dirty="0"/>
                  <a:t> slot in $\</a:t>
                </a:r>
                <a:r>
                  <a:rPr lang="en-US" altLang="ko-KR" dirty="0" err="1"/>
                  <a:t>mathcal</a:t>
                </a:r>
                <a:r>
                  <a:rPr lang="en-US" altLang="ko-KR" dirty="0"/>
                  <a:t>{S}$. </a:t>
                </a:r>
              </a:p>
              <a:p>
                <a:pPr marL="0" marR="0" lvl="0" indent="0" algn="l" defTabSz="182870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/>
                  <a:t>Also Let </a:t>
                </a:r>
                <a:r>
                  <a:rPr lang="en-US" sz="24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Let  </a:t>
                </a:r>
                <a:r>
                  <a:rPr lang="en-US" sz="2400" i="0" dirty="0">
                    <a:latin typeface="Cambria Math" panose="02040503050406030204" pitchFamily="18" charset="0"/>
                  </a:rPr>
                  <a:t>𝐼 ̂</a:t>
                </a:r>
                <a:r>
                  <a:rPr lang="en-US" sz="2400" i="0">
                    <a:latin typeface="Cambria Math" panose="02040503050406030204" pitchFamily="18" charset="0"/>
                  </a:rPr>
                  <a:t>_𝑗</a:t>
                </a:r>
                <a:r>
                  <a:rPr lang="en-US" sz="24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be the reconstructed image from the binary code </a:t>
                </a:r>
                <a:r>
                  <a:rPr lang="en-US" sz="2400" i="0">
                    <a:latin typeface="Cambria Math" panose="02040503050406030204" pitchFamily="18" charset="0"/>
                  </a:rPr>
                  <a:t>𝑏</a:t>
                </a:r>
                <a:r>
                  <a:rPr lang="en-US" sz="24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when </a:t>
                </a:r>
                <a:r>
                  <a:rPr lang="en-US" sz="2400" i="0">
                    <a:latin typeface="Cambria Math" panose="02040503050406030204" pitchFamily="18" charset="0"/>
                  </a:rPr>
                  <a:t>𝑏_𝑗</a:t>
                </a:r>
                <a:r>
                  <a:rPr lang="en-US" sz="24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is flipped.</a:t>
                </a:r>
                <a:r>
                  <a:rPr lang="en-US" sz="2400" kern="1200" baseline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182870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24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  <a:p>
                <a:endParaRPr lang="en-US" altLang="ko-KR" dirty="0"/>
              </a:p>
              <a:p>
                <a:r>
                  <a:rPr lang="en-US" altLang="ko-KR" dirty="0"/>
                  <a:t>We can obtain a better embedding function by solving this objective function.</a:t>
                </a:r>
              </a:p>
              <a:p>
                <a:pPr marL="0" marR="0" lvl="0" indent="0" algn="l" defTabSz="182870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ko-KR" dirty="0"/>
              </a:p>
              <a:p>
                <a:pPr marL="0" marR="0" lvl="0" indent="0" algn="l" defTabSz="182870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/>
                  <a:t>where </a:t>
                </a:r>
              </a:p>
              <a:p>
                <a:pPr marL="0" marR="0" lvl="0" indent="0" algn="l" defTabSz="182870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ko-KR" dirty="0"/>
              </a:p>
              <a:p>
                <a:pPr marL="0" marR="0" lvl="0" indent="0" algn="l" defTabSz="182870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dirty="0"/>
                  <a:t>$\tau(\</a:t>
                </a:r>
                <a:r>
                  <a:rPr lang="en-US" altLang="ko-KR" dirty="0" err="1"/>
                  <a:t>cdot</a:t>
                </a:r>
                <a:r>
                  <a:rPr lang="en-US" altLang="ko-KR" dirty="0"/>
                  <a:t>) \in \{1,3,5,\</a:t>
                </a:r>
                <a:r>
                  <a:rPr lang="en-US" altLang="ko-KR" dirty="0" err="1"/>
                  <a:t>hdots</a:t>
                </a:r>
                <a:r>
                  <a:rPr lang="en-US" altLang="ko-KR" dirty="0"/>
                  <a:t>\}$ is a function indicating the number of the assignments of a bit, and $p_{</a:t>
                </a:r>
                <a:r>
                  <a:rPr lang="en-US" altLang="ko-KR" dirty="0" err="1"/>
                  <a:t>i,n</a:t>
                </a:r>
                <a:r>
                  <a:rPr lang="en-US" altLang="ko-KR" dirty="0"/>
                  <a:t>}$ is the probability of getting a flipped value when we embed a bit $n$ times on the $</a:t>
                </a:r>
                <a:r>
                  <a:rPr lang="en-US" altLang="ko-KR" dirty="0" err="1"/>
                  <a:t>i</a:t>
                </a:r>
                <a:r>
                  <a:rPr lang="en-US" altLang="ko-KR" dirty="0"/>
                  <a:t>$-</a:t>
                </a:r>
                <a:r>
                  <a:rPr lang="en-US" altLang="ko-KR" dirty="0" err="1"/>
                  <a:t>th</a:t>
                </a:r>
                <a:r>
                  <a:rPr lang="en-US" altLang="ko-KR" dirty="0"/>
                  <a:t> slot: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3608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383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6958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590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0436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923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7604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441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4316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05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946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5832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152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47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56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6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73F21-E704-1249-951A-92CA9148D1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61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4279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8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33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4D9A7AD-6EBD-2249-BF13-5927FDE5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3661" y="12933118"/>
            <a:ext cx="5486043" cy="730250"/>
          </a:xfrm>
        </p:spPr>
        <p:txBody>
          <a:bodyPr/>
          <a:lstStyle>
            <a:lvl1pPr algn="ctr">
              <a:defRPr/>
            </a:lvl1pPr>
          </a:lstStyle>
          <a:p>
            <a:fld id="{2C32FC96-CCE4-3845-890E-91D11D1692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074C1D-A421-A849-99ED-0D8C9601B200}"/>
              </a:ext>
            </a:extLst>
          </p:cNvPr>
          <p:cNvSpPr/>
          <p:nvPr userDrawn="1"/>
        </p:nvSpPr>
        <p:spPr>
          <a:xfrm>
            <a:off x="-21019" y="-42040"/>
            <a:ext cx="24403432" cy="159757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FA279F2-AC49-A444-81F7-817DBDFC621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01879" y="10225826"/>
            <a:ext cx="21029609" cy="1783724"/>
          </a:xfrm>
        </p:spPr>
        <p:txBody>
          <a:bodyPr>
            <a:normAutofit/>
          </a:bodyPr>
          <a:lstStyle/>
          <a:p>
            <a:endParaRPr lang="en-US" sz="4800" dirty="0">
              <a:latin typeface="+mj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4FE119E-653F-EF4D-8B3E-287EEDF719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429052" y="12954000"/>
            <a:ext cx="2953362" cy="70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33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69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9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7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58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49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710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7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8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2FC96-CCE4-3845-890E-91D11D169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29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tiff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microsoft.com/office/2007/relationships/media" Target="../media/media7.wav"/><Relationship Id="rId18" Type="http://schemas.openxmlformats.org/officeDocument/2006/relationships/audio" Target="../media/media9.wav"/><Relationship Id="rId26" Type="http://schemas.openxmlformats.org/officeDocument/2006/relationships/notesSlide" Target="../notesSlides/notesSlide25.xml"/><Relationship Id="rId3" Type="http://schemas.microsoft.com/office/2007/relationships/media" Target="../media/media2.wav"/><Relationship Id="rId21" Type="http://schemas.microsoft.com/office/2007/relationships/media" Target="../media/media11.wav"/><Relationship Id="rId7" Type="http://schemas.microsoft.com/office/2007/relationships/media" Target="../media/media4.wav"/><Relationship Id="rId12" Type="http://schemas.openxmlformats.org/officeDocument/2006/relationships/audio" Target="../media/media6.wav"/><Relationship Id="rId17" Type="http://schemas.microsoft.com/office/2007/relationships/media" Target="../media/media9.wav"/><Relationship Id="rId25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6" Type="http://schemas.openxmlformats.org/officeDocument/2006/relationships/audio" Target="../media/media8.wav"/><Relationship Id="rId20" Type="http://schemas.openxmlformats.org/officeDocument/2006/relationships/audio" Target="../media/media10.wav"/><Relationship Id="rId29" Type="http://schemas.openxmlformats.org/officeDocument/2006/relationships/image" Target="../media/image49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microsoft.com/office/2007/relationships/media" Target="../media/media6.wav"/><Relationship Id="rId24" Type="http://schemas.openxmlformats.org/officeDocument/2006/relationships/audio" Target="../media/media12.wav"/><Relationship Id="rId5" Type="http://schemas.microsoft.com/office/2007/relationships/media" Target="../media/media3.wav"/><Relationship Id="rId15" Type="http://schemas.microsoft.com/office/2007/relationships/media" Target="../media/media8.wav"/><Relationship Id="rId23" Type="http://schemas.microsoft.com/office/2007/relationships/media" Target="../media/media12.wav"/><Relationship Id="rId28" Type="http://schemas.openxmlformats.org/officeDocument/2006/relationships/image" Target="../media/image48.png"/><Relationship Id="rId10" Type="http://schemas.openxmlformats.org/officeDocument/2006/relationships/audio" Target="../media/media5.wav"/><Relationship Id="rId19" Type="http://schemas.microsoft.com/office/2007/relationships/media" Target="../media/media10.wav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audio" Target="../media/media7.wav"/><Relationship Id="rId22" Type="http://schemas.openxmlformats.org/officeDocument/2006/relationships/audio" Target="../media/media11.wav"/><Relationship Id="rId27" Type="http://schemas.openxmlformats.org/officeDocument/2006/relationships/image" Target="../media/image47.png"/><Relationship Id="rId30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microsoft.com/office/2007/relationships/media" Target="../media/media14.mp4"/><Relationship Id="rId7" Type="http://schemas.openxmlformats.org/officeDocument/2006/relationships/image" Target="../media/image68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notesSlide" Target="../notesSlides/notesSlide38.xml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14.mp4"/><Relationship Id="rId9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video" Target="../media/media18.mp4"/><Relationship Id="rId13" Type="http://schemas.openxmlformats.org/officeDocument/2006/relationships/image" Target="../media/image82.png"/><Relationship Id="rId3" Type="http://schemas.microsoft.com/office/2007/relationships/media" Target="../media/media16.mp4"/><Relationship Id="rId7" Type="http://schemas.microsoft.com/office/2007/relationships/media" Target="../media/media18.mp4"/><Relationship Id="rId12" Type="http://schemas.openxmlformats.org/officeDocument/2006/relationships/image" Target="../media/image81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video" Target="../media/media17.mp4"/><Relationship Id="rId11" Type="http://schemas.openxmlformats.org/officeDocument/2006/relationships/image" Target="../media/image80.png"/><Relationship Id="rId5" Type="http://schemas.microsoft.com/office/2007/relationships/media" Target="../media/media17.mp4"/><Relationship Id="rId10" Type="http://schemas.openxmlformats.org/officeDocument/2006/relationships/notesSlide" Target="../notesSlides/notesSlide44.xml"/><Relationship Id="rId4" Type="http://schemas.openxmlformats.org/officeDocument/2006/relationships/video" Target="../media/media16.mp4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2.wav"/><Relationship Id="rId13" Type="http://schemas.openxmlformats.org/officeDocument/2006/relationships/image" Target="../media/image50.png"/><Relationship Id="rId3" Type="http://schemas.microsoft.com/office/2007/relationships/media" Target="../media/media20.mp4"/><Relationship Id="rId7" Type="http://schemas.microsoft.com/office/2007/relationships/media" Target="../media/media22.wav"/><Relationship Id="rId12" Type="http://schemas.openxmlformats.org/officeDocument/2006/relationships/image" Target="../media/image87.png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audio" Target="../media/media21.wav"/><Relationship Id="rId11" Type="http://schemas.openxmlformats.org/officeDocument/2006/relationships/image" Target="../media/image86.png"/><Relationship Id="rId5" Type="http://schemas.microsoft.com/office/2007/relationships/media" Target="../media/media21.wav"/><Relationship Id="rId10" Type="http://schemas.openxmlformats.org/officeDocument/2006/relationships/notesSlide" Target="../notesSlides/notesSlide47.xml"/><Relationship Id="rId4" Type="http://schemas.openxmlformats.org/officeDocument/2006/relationships/video" Target="../media/media20.mp4"/><Relationship Id="rId9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6.wav"/><Relationship Id="rId13" Type="http://schemas.openxmlformats.org/officeDocument/2006/relationships/image" Target="../media/image50.png"/><Relationship Id="rId3" Type="http://schemas.microsoft.com/office/2007/relationships/media" Target="../media/media24.mp4"/><Relationship Id="rId7" Type="http://schemas.microsoft.com/office/2007/relationships/media" Target="../media/media26.wav"/><Relationship Id="rId12" Type="http://schemas.openxmlformats.org/officeDocument/2006/relationships/image" Target="../media/image89.png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6" Type="http://schemas.openxmlformats.org/officeDocument/2006/relationships/audio" Target="../media/media25.wav"/><Relationship Id="rId11" Type="http://schemas.openxmlformats.org/officeDocument/2006/relationships/image" Target="../media/image88.png"/><Relationship Id="rId5" Type="http://schemas.microsoft.com/office/2007/relationships/media" Target="../media/media25.wav"/><Relationship Id="rId10" Type="http://schemas.openxmlformats.org/officeDocument/2006/relationships/notesSlide" Target="../notesSlides/notesSlide48.xml"/><Relationship Id="rId4" Type="http://schemas.openxmlformats.org/officeDocument/2006/relationships/video" Target="../media/media24.mp4"/><Relationship Id="rId9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tif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60D8CC-40D3-F941-AF80-0BEE354D0873}"/>
              </a:ext>
            </a:extLst>
          </p:cNvPr>
          <p:cNvSpPr txBox="1"/>
          <p:nvPr/>
        </p:nvSpPr>
        <p:spPr>
          <a:xfrm>
            <a:off x="5741555" y="3386195"/>
            <a:ext cx="1289929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Cross-modal </a:t>
            </a:r>
            <a:r>
              <a:rPr lang="en-US" sz="8000" b="1" dirty="0" err="1"/>
              <a:t>Steganogarphy</a:t>
            </a:r>
            <a:r>
              <a:rPr lang="en-US" sz="8000" b="1" dirty="0"/>
              <a:t>: </a:t>
            </a:r>
            <a:br>
              <a:rPr lang="en-US" sz="8000" b="1" dirty="0"/>
            </a:br>
            <a:r>
              <a:rPr lang="en-US" sz="8000" b="1" dirty="0"/>
              <a:t>Hiding Video in Audio</a:t>
            </a:r>
          </a:p>
          <a:p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48915B-A442-3244-9AAC-6A182554BB6F}"/>
              </a:ext>
            </a:extLst>
          </p:cNvPr>
          <p:cNvSpPr txBox="1"/>
          <p:nvPr/>
        </p:nvSpPr>
        <p:spPr>
          <a:xfrm>
            <a:off x="2943224" y="7067590"/>
            <a:ext cx="205454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600" b="1" dirty="0" err="1"/>
              <a:t>Hyukyrul</a:t>
            </a:r>
            <a:r>
              <a:rPr lang="en-US" sz="5600" b="1" dirty="0"/>
              <a:t> Yang*, </a:t>
            </a:r>
            <a:r>
              <a:rPr lang="en-US" sz="5600" b="1" dirty="0" err="1"/>
              <a:t>Hao</a:t>
            </a:r>
            <a:r>
              <a:rPr lang="en-US" sz="5600" b="1" dirty="0"/>
              <a:t> Ouyang*, </a:t>
            </a:r>
            <a:r>
              <a:rPr lang="en-US" sz="5600" b="1" dirty="0" err="1"/>
              <a:t>Vladlen</a:t>
            </a:r>
            <a:r>
              <a:rPr lang="en-US" sz="5600" b="1" dirty="0"/>
              <a:t> </a:t>
            </a:r>
            <a:r>
              <a:rPr lang="en-US" sz="5600" b="1" dirty="0" err="1"/>
              <a:t>Koltun</a:t>
            </a:r>
            <a:r>
              <a:rPr lang="en-US" sz="5600" b="1" dirty="0"/>
              <a:t>, and Qifeng </a:t>
            </a:r>
            <a:r>
              <a:rPr lang="en-US" sz="5600" b="1" dirty="0" smtClean="0"/>
              <a:t>Chen</a:t>
            </a:r>
          </a:p>
          <a:p>
            <a:pPr algn="ctr"/>
            <a:r>
              <a:rPr lang="en-US" sz="5600" b="1" dirty="0" smtClean="0"/>
              <a:t>HKUST and Intel</a:t>
            </a:r>
            <a:endParaRPr lang="en-US" sz="5600" b="1" dirty="0"/>
          </a:p>
          <a:p>
            <a:pPr algn="ctr"/>
            <a:endParaRPr lang="en-US" sz="5600" b="1" dirty="0"/>
          </a:p>
          <a:p>
            <a:endParaRPr lang="en-US" sz="2800" dirty="0"/>
          </a:p>
        </p:txBody>
      </p:sp>
      <p:sp>
        <p:nvSpPr>
          <p:cNvPr id="6" name="Google Shape;67;p14">
            <a:extLst>
              <a:ext uri="{FF2B5EF4-FFF2-40B4-BE49-F238E27FC236}">
                <a16:creationId xmlns:a16="http://schemas.microsoft.com/office/drawing/2014/main" id="{793C2435-84E0-3A48-A551-5EF3608AD632}"/>
              </a:ext>
            </a:extLst>
          </p:cNvPr>
          <p:cNvSpPr txBox="1"/>
          <p:nvPr/>
        </p:nvSpPr>
        <p:spPr>
          <a:xfrm>
            <a:off x="-9" y="8184049"/>
            <a:ext cx="24382414" cy="4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841" tIns="142841" rIns="142841" bIns="142841" anchor="ctr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endParaRPr sz="4000" dirty="0">
              <a:solidFill>
                <a:srgbClr val="666666"/>
              </a:solidFill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" name="Google Shape;70;p14">
            <a:extLst>
              <a:ext uri="{FF2B5EF4-FFF2-40B4-BE49-F238E27FC236}">
                <a16:creationId xmlns:a16="http://schemas.microsoft.com/office/drawing/2014/main" id="{47C1187C-EE4C-0A4F-BE21-8458896FDC2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19920" y="12475563"/>
            <a:ext cx="6168464" cy="100751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64B6CD5-9DC3-E64E-9542-04192A8D7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38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Related Works</a:t>
            </a:r>
            <a:endParaRPr lang="en-US" sz="48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D93A8E4-B4F0-B043-B327-BE6432B99DF0}"/>
              </a:ext>
            </a:extLst>
          </p:cNvPr>
          <p:cNvGrpSpPr/>
          <p:nvPr/>
        </p:nvGrpSpPr>
        <p:grpSpPr>
          <a:xfrm>
            <a:off x="4593617" y="3307846"/>
            <a:ext cx="15195177" cy="8068547"/>
            <a:chOff x="5061297" y="3067875"/>
            <a:chExt cx="15195177" cy="8068547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02008E80-73A8-6947-BE96-76C69B07A878}"/>
                </a:ext>
              </a:extLst>
            </p:cNvPr>
            <p:cNvSpPr/>
            <p:nvPr/>
          </p:nvSpPr>
          <p:spPr>
            <a:xfrm>
              <a:off x="5061297" y="3471599"/>
              <a:ext cx="15195177" cy="7664823"/>
            </a:xfrm>
            <a:prstGeom prst="round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D902047-488B-7643-8D93-8361D8FF2A67}"/>
                </a:ext>
              </a:extLst>
            </p:cNvPr>
            <p:cNvSpPr txBox="1"/>
            <p:nvPr/>
          </p:nvSpPr>
          <p:spPr>
            <a:xfrm>
              <a:off x="10332544" y="3067875"/>
              <a:ext cx="4652682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/>
                <a:t>Related Works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80D747B7-8D0F-924F-9D14-B9800F1AAA12}"/>
                </a:ext>
              </a:extLst>
            </p:cNvPr>
            <p:cNvSpPr/>
            <p:nvPr/>
          </p:nvSpPr>
          <p:spPr>
            <a:xfrm>
              <a:off x="5930117" y="5840534"/>
              <a:ext cx="6352249" cy="2926952"/>
            </a:xfrm>
            <a:prstGeom prst="round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7823EEE-D663-A74E-94F1-6BC0FCBAEED2}"/>
                </a:ext>
              </a:extLst>
            </p:cNvPr>
            <p:cNvSpPr/>
            <p:nvPr/>
          </p:nvSpPr>
          <p:spPr>
            <a:xfrm>
              <a:off x="13025607" y="5840534"/>
              <a:ext cx="6352249" cy="2926952"/>
            </a:xfrm>
            <a:prstGeom prst="round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5C7875-ED4D-4C4F-AFF5-E803AFDFA684}"/>
                </a:ext>
              </a:extLst>
            </p:cNvPr>
            <p:cNvSpPr txBox="1"/>
            <p:nvPr/>
          </p:nvSpPr>
          <p:spPr>
            <a:xfrm>
              <a:off x="6779900" y="6842345"/>
              <a:ext cx="4652682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/>
                <a:t>Steganography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74405A-EF3D-B34F-ABFE-8D65CB472A70}"/>
                </a:ext>
              </a:extLst>
            </p:cNvPr>
            <p:cNvSpPr txBox="1"/>
            <p:nvPr/>
          </p:nvSpPr>
          <p:spPr>
            <a:xfrm>
              <a:off x="13875390" y="6550951"/>
              <a:ext cx="4652682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/>
                <a:t>Flow-based Models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265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Related Works</a:t>
            </a:r>
            <a:r>
              <a:rPr lang="en-US" sz="5600" dirty="0">
                <a:solidFill>
                  <a:schemeClr val="bg1"/>
                </a:solidFill>
              </a:rPr>
              <a:t> – Steganography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11284916"/>
            <a:ext cx="21029609" cy="164820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j-lt"/>
              </a:rPr>
              <a:t>Steganography methods can be analyzed in terms of transparency, capacity, and robustness. </a:t>
            </a:r>
          </a:p>
          <a:p>
            <a:r>
              <a:rPr lang="en-US" sz="3600" dirty="0">
                <a:latin typeface="+mj-lt"/>
              </a:rPr>
              <a:t>Deep networks have recently been applied to steganography, with a strong focus on images</a:t>
            </a:r>
            <a:r>
              <a:rPr lang="en-US" altLang="ko-KR" sz="3600" dirty="0">
                <a:latin typeface="+mj-lt"/>
              </a:rPr>
              <a:t>.</a:t>
            </a:r>
            <a:endParaRPr lang="en-US" sz="3600" dirty="0">
              <a:latin typeface="+mj-lt"/>
            </a:endParaRPr>
          </a:p>
        </p:txBody>
      </p:sp>
      <p:sp>
        <p:nvSpPr>
          <p:cNvPr id="3" name="Triangle 2">
            <a:extLst>
              <a:ext uri="{FF2B5EF4-FFF2-40B4-BE49-F238E27FC236}">
                <a16:creationId xmlns:a16="http://schemas.microsoft.com/office/drawing/2014/main" id="{13AB2C6F-94BB-A547-9FD1-8B429BBF9A03}"/>
              </a:ext>
            </a:extLst>
          </p:cNvPr>
          <p:cNvSpPr/>
          <p:nvPr/>
        </p:nvSpPr>
        <p:spPr>
          <a:xfrm>
            <a:off x="9001130" y="3131203"/>
            <a:ext cx="6884894" cy="5620871"/>
          </a:xfrm>
          <a:prstGeom prst="triangle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E8DDA5-CD15-7844-BB39-0C3DB42BE4FF}"/>
              </a:ext>
            </a:extLst>
          </p:cNvPr>
          <p:cNvSpPr txBox="1"/>
          <p:nvPr/>
        </p:nvSpPr>
        <p:spPr>
          <a:xfrm>
            <a:off x="9969318" y="2431084"/>
            <a:ext cx="4948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Capability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E17ADD-F01A-734F-8B1A-244D896BEA40}"/>
              </a:ext>
            </a:extLst>
          </p:cNvPr>
          <p:cNvSpPr txBox="1"/>
          <p:nvPr/>
        </p:nvSpPr>
        <p:spPr>
          <a:xfrm>
            <a:off x="5818659" y="8752074"/>
            <a:ext cx="4948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Transparency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6ACF1-5306-8A4E-8DA3-3159BC4319B7}"/>
              </a:ext>
            </a:extLst>
          </p:cNvPr>
          <p:cNvSpPr txBox="1"/>
          <p:nvPr/>
        </p:nvSpPr>
        <p:spPr>
          <a:xfrm>
            <a:off x="13669027" y="8752073"/>
            <a:ext cx="4948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Robustness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07A3DB-7BF5-984A-B9B5-BA5509D2E5F8}"/>
              </a:ext>
            </a:extLst>
          </p:cNvPr>
          <p:cNvSpPr txBox="1"/>
          <p:nvPr/>
        </p:nvSpPr>
        <p:spPr>
          <a:xfrm>
            <a:off x="5919023" y="9920425"/>
            <a:ext cx="12622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Figure 2. Steganography trade-off triangle.</a:t>
            </a:r>
          </a:p>
        </p:txBody>
      </p:sp>
    </p:spTree>
    <p:extLst>
      <p:ext uri="{BB962C8B-B14F-4D97-AF65-F5344CB8AC3E}">
        <p14:creationId xmlns:p14="http://schemas.microsoft.com/office/powerpoint/2010/main" val="4059991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Related Works</a:t>
            </a:r>
            <a:r>
              <a:rPr lang="en-US" sz="5600" dirty="0">
                <a:solidFill>
                  <a:schemeClr val="bg1"/>
                </a:solidFill>
              </a:rPr>
              <a:t> – Flow-based Generative Models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A6B192-E12B-1040-8F81-7DDCB7631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458" y="2728077"/>
            <a:ext cx="14237465" cy="76317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80512E-D961-AD49-A69D-0B37FF1D1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302" y="11100890"/>
            <a:ext cx="8550757" cy="15114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E2B71D5-38D6-9B48-B6C9-4ABFC5EBD9C3}"/>
              </a:ext>
            </a:extLst>
          </p:cNvPr>
          <p:cNvSpPr txBox="1"/>
          <p:nvPr/>
        </p:nvSpPr>
        <p:spPr>
          <a:xfrm>
            <a:off x="6105635" y="10318441"/>
            <a:ext cx="12622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Figure 3. Visualize the main idea of each generative methods</a:t>
            </a:r>
          </a:p>
        </p:txBody>
      </p:sp>
    </p:spTree>
    <p:extLst>
      <p:ext uri="{BB962C8B-B14F-4D97-AF65-F5344CB8AC3E}">
        <p14:creationId xmlns:p14="http://schemas.microsoft.com/office/powerpoint/2010/main" val="2363171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Preliminaries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C8790F7-1593-7F44-8B03-A99E053E4A94}"/>
              </a:ext>
            </a:extLst>
          </p:cNvPr>
          <p:cNvSpPr/>
          <p:nvPr/>
        </p:nvSpPr>
        <p:spPr>
          <a:xfrm>
            <a:off x="4593617" y="3711570"/>
            <a:ext cx="15195177" cy="7664823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3E2164-CE96-F245-96EE-1FE9FDECEA0B}"/>
              </a:ext>
            </a:extLst>
          </p:cNvPr>
          <p:cNvSpPr txBox="1"/>
          <p:nvPr/>
        </p:nvSpPr>
        <p:spPr>
          <a:xfrm>
            <a:off x="9864864" y="3307846"/>
            <a:ext cx="465268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Preliminaries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55D849C-18FE-8C4E-B753-5BF8E1CC844A}"/>
              </a:ext>
            </a:extLst>
          </p:cNvPr>
          <p:cNvSpPr/>
          <p:nvPr/>
        </p:nvSpPr>
        <p:spPr>
          <a:xfrm>
            <a:off x="5508157" y="5318665"/>
            <a:ext cx="3841583" cy="2926952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8A9FE7D-167E-E24B-A5B8-3A523BF79F12}"/>
              </a:ext>
            </a:extLst>
          </p:cNvPr>
          <p:cNvSpPr/>
          <p:nvPr/>
        </p:nvSpPr>
        <p:spPr>
          <a:xfrm>
            <a:off x="10436665" y="5318665"/>
            <a:ext cx="3734049" cy="2926952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C402F3-A523-964E-89FF-CE1752333E8A}"/>
              </a:ext>
            </a:extLst>
          </p:cNvPr>
          <p:cNvSpPr txBox="1"/>
          <p:nvPr/>
        </p:nvSpPr>
        <p:spPr>
          <a:xfrm>
            <a:off x="5593066" y="5812645"/>
            <a:ext cx="36717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Image Compression Networks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9532E3-E372-4642-9708-73A300A78B47}"/>
              </a:ext>
            </a:extLst>
          </p:cNvPr>
          <p:cNvSpPr txBox="1"/>
          <p:nvPr/>
        </p:nvSpPr>
        <p:spPr>
          <a:xfrm>
            <a:off x="9910584" y="6020301"/>
            <a:ext cx="4652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Deep</a:t>
            </a:r>
            <a:br>
              <a:rPr lang="en-US" sz="4000" dirty="0"/>
            </a:br>
            <a:r>
              <a:rPr lang="en-US" sz="4000" dirty="0"/>
              <a:t>Steganography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FA1B9D4-E8F5-B643-B79F-CA40BA524ABC}"/>
              </a:ext>
            </a:extLst>
          </p:cNvPr>
          <p:cNvSpPr/>
          <p:nvPr/>
        </p:nvSpPr>
        <p:spPr>
          <a:xfrm>
            <a:off x="15089347" y="5318665"/>
            <a:ext cx="3734049" cy="2926952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D69756-DA2E-5A4F-8B13-E584E3D355F1}"/>
              </a:ext>
            </a:extLst>
          </p:cNvPr>
          <p:cNvSpPr txBox="1"/>
          <p:nvPr/>
        </p:nvSpPr>
        <p:spPr>
          <a:xfrm>
            <a:off x="14563265" y="6428198"/>
            <a:ext cx="4652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WaveGlow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1D3625-7DDE-864A-9DE5-AB82C8D1EA58}"/>
              </a:ext>
            </a:extLst>
          </p:cNvPr>
          <p:cNvSpPr txBox="1"/>
          <p:nvPr/>
        </p:nvSpPr>
        <p:spPr>
          <a:xfrm>
            <a:off x="5875020" y="8663940"/>
            <a:ext cx="3040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HvCNN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HvF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HvFO</a:t>
            </a:r>
            <a:endParaRPr lang="en-US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A45917-7E5F-DF47-AF65-C8C881B9E0A8}"/>
              </a:ext>
            </a:extLst>
          </p:cNvPr>
          <p:cNvSpPr txBox="1"/>
          <p:nvPr/>
        </p:nvSpPr>
        <p:spPr>
          <a:xfrm>
            <a:off x="10783499" y="8649341"/>
            <a:ext cx="3040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HvCNN</a:t>
            </a:r>
            <a:endParaRPr lang="en-US" sz="3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D5F10D-0661-DF40-8F39-B674A0758152}"/>
              </a:ext>
            </a:extLst>
          </p:cNvPr>
          <p:cNvSpPr txBox="1"/>
          <p:nvPr/>
        </p:nvSpPr>
        <p:spPr>
          <a:xfrm>
            <a:off x="15369416" y="8628765"/>
            <a:ext cx="3040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HvF</a:t>
            </a:r>
            <a:endParaRPr lang="en-US" sz="3600" dirty="0"/>
          </a:p>
          <a:p>
            <a:pPr algn="ctr"/>
            <a:r>
              <a:rPr lang="en-US" sz="3600" dirty="0" err="1"/>
              <a:t>HvFO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24059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Related Works</a:t>
            </a:r>
            <a:r>
              <a:rPr lang="en-US" sz="5600" dirty="0">
                <a:solidFill>
                  <a:schemeClr val="bg1"/>
                </a:solidFill>
              </a:rPr>
              <a:t> – Image Compression Networks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6" name="pasted-image.png">
            <a:extLst>
              <a:ext uri="{FF2B5EF4-FFF2-40B4-BE49-F238E27FC236}">
                <a16:creationId xmlns:a16="http://schemas.microsoft.com/office/drawing/2014/main" id="{D931FC2C-9D2A-7E4E-8315-BC6B356EF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452" y="2830513"/>
            <a:ext cx="16095743" cy="5555892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7959BAB-1703-BE40-9422-074DF3A43298}"/>
                  </a:ext>
                </a:extLst>
              </p:cNvPr>
              <p:cNvSpPr/>
              <p:nvPr/>
            </p:nvSpPr>
            <p:spPr>
              <a:xfrm>
                <a:off x="8526779" y="8877598"/>
                <a:ext cx="3068215" cy="2075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en-US" sz="3200" dirty="0"/>
                  <a:t> : Encoder</a:t>
                </a:r>
                <a:br>
                  <a:rPr lang="en-US" sz="32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en-US" sz="3200" dirty="0"/>
                  <a:t> : Decoder</a:t>
                </a:r>
                <a:br>
                  <a:rPr lang="en-US" sz="3200" dirty="0"/>
                </a:b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en-US" sz="3200" dirty="0"/>
                  <a:t>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ac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3200" dirty="0"/>
                  <a:t> 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7959BAB-1703-BE40-9422-074DF3A432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779" y="8877598"/>
                <a:ext cx="3068215" cy="2075696"/>
              </a:xfrm>
              <a:prstGeom prst="rect">
                <a:avLst/>
              </a:prstGeom>
              <a:blipFill>
                <a:blip r:embed="rId4"/>
                <a:stretch>
                  <a:fillRect l="-1235" t="-3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F8F9E5-8CEC-6E45-8872-0B4D6B3563D8}"/>
                  </a:ext>
                </a:extLst>
              </p:cNvPr>
              <p:cNvSpPr txBox="1"/>
              <p:nvPr/>
            </p:nvSpPr>
            <p:spPr>
              <a:xfrm>
                <a:off x="11825445" y="8786158"/>
                <a:ext cx="7127346" cy="2339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3200" dirty="0"/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dirty="0"/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=1, 2, 3, …,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F8F9E5-8CEC-6E45-8872-0B4D6B356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5445" y="8786158"/>
                <a:ext cx="7127346" cy="2339102"/>
              </a:xfrm>
              <a:prstGeom prst="rect">
                <a:avLst/>
              </a:prstGeom>
              <a:blipFill>
                <a:blip r:embed="rId5"/>
                <a:stretch>
                  <a:fillRect l="-712" t="-32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0EE04E2-2C93-E342-9A52-749AEB562859}"/>
              </a:ext>
            </a:extLst>
          </p:cNvPr>
          <p:cNvSpPr txBox="1"/>
          <p:nvPr/>
        </p:nvSpPr>
        <p:spPr>
          <a:xfrm>
            <a:off x="6124277" y="8221303"/>
            <a:ext cx="12622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Figure 4. Diagram of Image Compression Networks architecture.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Shape 125">
                <a:extLst>
                  <a:ext uri="{FF2B5EF4-FFF2-40B4-BE49-F238E27FC236}">
                    <a16:creationId xmlns:a16="http://schemas.microsoft.com/office/drawing/2014/main" id="{44B90085-E3CD-C243-BB47-7006F55435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6902" y="11521727"/>
                <a:ext cx="21276842" cy="2898229"/>
              </a:xfrm>
              <a:prstGeom prst="rect">
                <a:avLst/>
              </a:prstGeom>
            </p:spPr>
            <p:txBody>
              <a:bodyPr lIns="72000" tIns="0" bIns="0" anchor="t">
                <a:normAutofit/>
              </a:bodyPr>
              <a:lstStyle>
                <a:lvl1pPr marL="457177" indent="-457177" algn="l" defTabSz="1828709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53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5886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240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594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8949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303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7657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01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600" dirty="0">
                    <a:latin typeface="+mj-lt"/>
                  </a:rPr>
                  <a:t>The encoder and decoder have the same architecture for all K iterations.</a:t>
                </a: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600" dirty="0">
                    <a:latin typeface="+mj-lt"/>
                  </a:rPr>
                  <a:t>The model is trained by minimizing the sum of all the residual information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60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nary>
                  </m:oMath>
                </a14:m>
                <a:endParaRPr lang="en-US" sz="3600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Shape 125">
                <a:extLst>
                  <a:ext uri="{FF2B5EF4-FFF2-40B4-BE49-F238E27FC236}">
                    <a16:creationId xmlns:a16="http://schemas.microsoft.com/office/drawing/2014/main" id="{44B90085-E3CD-C243-BB47-7006F5543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902" y="11521727"/>
                <a:ext cx="21276842" cy="2898229"/>
              </a:xfrm>
              <a:prstGeom prst="rect">
                <a:avLst/>
              </a:prstGeom>
              <a:blipFill>
                <a:blip r:embed="rId6"/>
                <a:stretch>
                  <a:fillRect l="-835" t="-6550" b="-4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ull Resolution Image Compression with Recurrent Neural Networks, CVPR 2017 (George Toderici et al. )">
            <a:extLst>
              <a:ext uri="{FF2B5EF4-FFF2-40B4-BE49-F238E27FC236}">
                <a16:creationId xmlns:a16="http://schemas.microsoft.com/office/drawing/2014/main" id="{2D8712B5-A8DB-4246-ABD7-E9B8CC08E6B0}"/>
              </a:ext>
            </a:extLst>
          </p:cNvPr>
          <p:cNvSpPr txBox="1"/>
          <p:nvPr/>
        </p:nvSpPr>
        <p:spPr>
          <a:xfrm>
            <a:off x="0" y="13316616"/>
            <a:ext cx="9758311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3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1800" b="0" dirty="0">
                <a:latin typeface="+mj-lt"/>
              </a:rPr>
              <a:t>Full Resolution Image Compression with Recurrent Neural Networks, CVPR 2017 (George </a:t>
            </a:r>
            <a:r>
              <a:rPr sz="1800" b="0" dirty="0" err="1">
                <a:latin typeface="+mj-lt"/>
              </a:rPr>
              <a:t>Toderici</a:t>
            </a:r>
            <a:r>
              <a:rPr sz="1800" b="0" dirty="0">
                <a:latin typeface="+mj-lt"/>
              </a:rPr>
              <a:t> et al. 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A73E4F-84DC-3846-8B6D-5FB1920942D4}"/>
              </a:ext>
            </a:extLst>
          </p:cNvPr>
          <p:cNvSpPr txBox="1"/>
          <p:nvPr/>
        </p:nvSpPr>
        <p:spPr>
          <a:xfrm>
            <a:off x="17114601" y="3926595"/>
            <a:ext cx="3368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(K, 32, H/16, W/16)</a:t>
            </a:r>
          </a:p>
        </p:txBody>
      </p:sp>
    </p:spTree>
    <p:extLst>
      <p:ext uri="{BB962C8B-B14F-4D97-AF65-F5344CB8AC3E}">
        <p14:creationId xmlns:p14="http://schemas.microsoft.com/office/powerpoint/2010/main" val="3543753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Related Works</a:t>
            </a:r>
            <a:r>
              <a:rPr lang="en-US" sz="5600" dirty="0">
                <a:solidFill>
                  <a:schemeClr val="bg1"/>
                </a:solidFill>
              </a:rPr>
              <a:t> – Image Compression Networks</a:t>
            </a:r>
            <a:endParaRPr lang="en-US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Shape 125">
                <a:extLst>
                  <a:ext uri="{FF2B5EF4-FFF2-40B4-BE49-F238E27FC236}">
                    <a16:creationId xmlns:a16="http://schemas.microsoft.com/office/drawing/2014/main" id="{44B90085-E3CD-C243-BB47-7006F55435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90037" y="11034669"/>
                <a:ext cx="21276842" cy="2898229"/>
              </a:xfrm>
              <a:prstGeom prst="rect">
                <a:avLst/>
              </a:prstGeom>
            </p:spPr>
            <p:txBody>
              <a:bodyPr lIns="72000" tIns="0" bIns="0" anchor="t">
                <a:normAutofit/>
              </a:bodyPr>
              <a:lstStyle>
                <a:lvl1pPr marL="457177" indent="-457177" algn="l" defTabSz="1828709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53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5886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240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594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8949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303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7657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01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600" dirty="0">
                    <a:latin typeface="+mj-lt"/>
                  </a:rPr>
                  <a:t>The encoder and decoder have the same architecture for all K iterations.</a:t>
                </a: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600" dirty="0">
                    <a:latin typeface="+mj-lt"/>
                  </a:rPr>
                  <a:t>The model is trained by minimizing the sum of all the residual information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60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nary>
                  </m:oMath>
                </a14:m>
                <a:endParaRPr lang="en-US" sz="3600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Shape 125">
                <a:extLst>
                  <a:ext uri="{FF2B5EF4-FFF2-40B4-BE49-F238E27FC236}">
                    <a16:creationId xmlns:a16="http://schemas.microsoft.com/office/drawing/2014/main" id="{44B90085-E3CD-C243-BB47-7006F5543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037" y="11034669"/>
                <a:ext cx="21276842" cy="2898229"/>
              </a:xfrm>
              <a:prstGeom prst="rect">
                <a:avLst/>
              </a:prstGeom>
              <a:blipFill>
                <a:blip r:embed="rId3"/>
                <a:stretch>
                  <a:fillRect l="-835" t="-6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ull Resolution Image Compression with Recurrent Neural Networks, CVPR 2017 (George Toderici et al. )">
            <a:extLst>
              <a:ext uri="{FF2B5EF4-FFF2-40B4-BE49-F238E27FC236}">
                <a16:creationId xmlns:a16="http://schemas.microsoft.com/office/drawing/2014/main" id="{2D8712B5-A8DB-4246-ABD7-E9B8CC08E6B0}"/>
              </a:ext>
            </a:extLst>
          </p:cNvPr>
          <p:cNvSpPr txBox="1"/>
          <p:nvPr/>
        </p:nvSpPr>
        <p:spPr>
          <a:xfrm>
            <a:off x="0" y="13316616"/>
            <a:ext cx="9758311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3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1800" b="0" dirty="0">
                <a:latin typeface="+mj-lt"/>
              </a:rPr>
              <a:t>Full Resolution Image Compression with Recurrent Neural Networks, CVPR 2017 (George </a:t>
            </a:r>
            <a:r>
              <a:rPr sz="1800" b="0" dirty="0" err="1">
                <a:latin typeface="+mj-lt"/>
              </a:rPr>
              <a:t>Toderici</a:t>
            </a:r>
            <a:r>
              <a:rPr sz="1800" b="0" dirty="0">
                <a:latin typeface="+mj-lt"/>
              </a:rPr>
              <a:t> et al. 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F7879E-489B-9142-84CD-A2461CC8A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103" y="2571996"/>
            <a:ext cx="17794205" cy="48949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2178ABA-2836-2443-AAE6-EDFC4F0DD74E}"/>
              </a:ext>
            </a:extLst>
          </p:cNvPr>
          <p:cNvSpPr txBox="1"/>
          <p:nvPr/>
        </p:nvSpPr>
        <p:spPr>
          <a:xfrm>
            <a:off x="5880159" y="7236074"/>
            <a:ext cx="12622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Figure 5. Visual comparison of compressed images for different K.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A7BD154-1C2E-344E-B2DC-2E02C3A8A770}"/>
                  </a:ext>
                </a:extLst>
              </p:cNvPr>
              <p:cNvSpPr/>
              <p:nvPr/>
            </p:nvSpPr>
            <p:spPr>
              <a:xfrm>
                <a:off x="8892540" y="8172677"/>
                <a:ext cx="3068215" cy="2075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en-US" sz="3200" dirty="0"/>
                  <a:t> : Encoder</a:t>
                </a:r>
                <a:br>
                  <a:rPr lang="en-US" sz="32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en-US" sz="3200" dirty="0"/>
                  <a:t> : Decoder</a:t>
                </a:r>
                <a:br>
                  <a:rPr lang="en-US" sz="3200" dirty="0"/>
                </a:b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en-US" sz="3200" dirty="0"/>
                  <a:t>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ac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3200" dirty="0"/>
                  <a:t> 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A7BD154-1C2E-344E-B2DC-2E02C3A8A7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2540" y="8172677"/>
                <a:ext cx="3068215" cy="2075696"/>
              </a:xfrm>
              <a:prstGeom prst="rect">
                <a:avLst/>
              </a:prstGeom>
              <a:blipFill>
                <a:blip r:embed="rId5"/>
                <a:stretch>
                  <a:fillRect l="-1660" t="-3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CA68A9-CE39-B045-8E5E-E645F608B7B9}"/>
                  </a:ext>
                </a:extLst>
              </p:cNvPr>
              <p:cNvSpPr txBox="1"/>
              <p:nvPr/>
            </p:nvSpPr>
            <p:spPr>
              <a:xfrm>
                <a:off x="12191206" y="8081237"/>
                <a:ext cx="7127346" cy="2339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3200" dirty="0"/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dirty="0"/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=1, 2, 3, …,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FCA68A9-CE39-B045-8E5E-E645F608B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1206" y="8081237"/>
                <a:ext cx="7127346" cy="2339102"/>
              </a:xfrm>
              <a:prstGeom prst="rect">
                <a:avLst/>
              </a:prstGeom>
              <a:blipFill>
                <a:blip r:embed="rId6"/>
                <a:stretch>
                  <a:fillRect l="-891" t="-3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67BD4B7-612D-6D4F-BCB3-2EEC327ED200}"/>
              </a:ext>
            </a:extLst>
          </p:cNvPr>
          <p:cNvSpPr txBox="1"/>
          <p:nvPr/>
        </p:nvSpPr>
        <p:spPr>
          <a:xfrm>
            <a:off x="5028011" y="2673363"/>
            <a:ext cx="24573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K =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EDE0E1-B157-CD48-BD8E-404399AD6D1E}"/>
              </a:ext>
            </a:extLst>
          </p:cNvPr>
          <p:cNvSpPr txBox="1"/>
          <p:nvPr/>
        </p:nvSpPr>
        <p:spPr>
          <a:xfrm>
            <a:off x="10732100" y="2673363"/>
            <a:ext cx="24573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K = 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E44E22-1D76-814C-8B1E-F59D99903CC2}"/>
              </a:ext>
            </a:extLst>
          </p:cNvPr>
          <p:cNvSpPr txBox="1"/>
          <p:nvPr/>
        </p:nvSpPr>
        <p:spPr>
          <a:xfrm>
            <a:off x="16861242" y="2673363"/>
            <a:ext cx="24573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K = 16</a:t>
            </a:r>
          </a:p>
        </p:txBody>
      </p:sp>
    </p:spTree>
    <p:extLst>
      <p:ext uri="{BB962C8B-B14F-4D97-AF65-F5344CB8AC3E}">
        <p14:creationId xmlns:p14="http://schemas.microsoft.com/office/powerpoint/2010/main" val="817640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Preliminaries </a:t>
            </a:r>
            <a:r>
              <a:rPr lang="en-US" sz="5600" dirty="0">
                <a:solidFill>
                  <a:schemeClr val="bg1"/>
                </a:solidFill>
              </a:rPr>
              <a:t>– Deep Steganography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10668884"/>
            <a:ext cx="21029609" cy="206040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j-lt"/>
              </a:rPr>
              <a:t>Deep steganography proposed to train an end-to-end deep network for hiding one image inside another.</a:t>
            </a:r>
          </a:p>
          <a:p>
            <a:r>
              <a:rPr lang="en-US" sz="3600" dirty="0">
                <a:latin typeface="+mj-lt"/>
              </a:rPr>
              <a:t>They use three convolutional neural networks and train with simple reconstruction losses.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9365278-7F27-BE49-BD48-1AD8D166458B}"/>
              </a:ext>
            </a:extLst>
          </p:cNvPr>
          <p:cNvGrpSpPr/>
          <p:nvPr/>
        </p:nvGrpSpPr>
        <p:grpSpPr>
          <a:xfrm>
            <a:off x="1498076" y="2423225"/>
            <a:ext cx="21837212" cy="5875722"/>
            <a:chOff x="868798" y="2862840"/>
            <a:chExt cx="21837212" cy="587572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42CEA84-344D-A74A-B479-B7DF79D8D41B}"/>
                </a:ext>
              </a:extLst>
            </p:cNvPr>
            <p:cNvSpPr txBox="1"/>
            <p:nvPr/>
          </p:nvSpPr>
          <p:spPr>
            <a:xfrm>
              <a:off x="868798" y="7907565"/>
              <a:ext cx="49485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+mj-lt"/>
                </a:rPr>
                <a:t>Secret</a:t>
              </a:r>
              <a:br>
                <a:rPr lang="en-US" sz="2400" dirty="0">
                  <a:latin typeface="+mj-lt"/>
                </a:rPr>
              </a:br>
              <a:r>
                <a:rPr lang="en-US" sz="2400" dirty="0">
                  <a:latin typeface="+mj-lt"/>
                </a:rPr>
                <a:t>Image</a:t>
              </a:r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10F25D52-7B11-2541-AF49-2EAA7C29472E}"/>
                </a:ext>
              </a:extLst>
            </p:cNvPr>
            <p:cNvGrpSpPr/>
            <p:nvPr/>
          </p:nvGrpSpPr>
          <p:grpSpPr>
            <a:xfrm>
              <a:off x="2541895" y="2862840"/>
              <a:ext cx="20164115" cy="5612149"/>
              <a:chOff x="2229478" y="2282547"/>
              <a:chExt cx="20164115" cy="5612149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F2A6B0C-1405-5742-A109-B5EAB177A4C2}"/>
                  </a:ext>
                </a:extLst>
              </p:cNvPr>
              <p:cNvGrpSpPr/>
              <p:nvPr/>
            </p:nvGrpSpPr>
            <p:grpSpPr>
              <a:xfrm rot="16200000">
                <a:off x="4356194" y="5283645"/>
                <a:ext cx="2717936" cy="2504166"/>
                <a:chOff x="868167" y="1940894"/>
                <a:chExt cx="1291772" cy="1190172"/>
              </a:xfrm>
            </p:grpSpPr>
            <p:sp>
              <p:nvSpPr>
                <p:cNvPr id="37" name="Trapezium 36">
                  <a:extLst>
                    <a:ext uri="{FF2B5EF4-FFF2-40B4-BE49-F238E27FC236}">
                      <a16:creationId xmlns:a16="http://schemas.microsoft.com/office/drawing/2014/main" id="{EAAA8E91-D9B8-8B47-90DB-570A6550DEA4}"/>
                    </a:ext>
                  </a:extLst>
                </p:cNvPr>
                <p:cNvSpPr/>
                <p:nvPr/>
              </p:nvSpPr>
              <p:spPr>
                <a:xfrm rot="10800000">
                  <a:off x="868167" y="1940894"/>
                  <a:ext cx="1291772" cy="1190172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E15ECC0A-001B-034F-B244-4FFD432315E4}"/>
                    </a:ext>
                  </a:extLst>
                </p:cNvPr>
                <p:cNvSpPr txBox="1"/>
                <p:nvPr/>
              </p:nvSpPr>
              <p:spPr>
                <a:xfrm rot="5400000">
                  <a:off x="986162" y="2423426"/>
                  <a:ext cx="1066800" cy="226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dirty="0">
                      <a:solidFill>
                        <a:schemeClr val="bg1"/>
                      </a:solidFill>
                    </a:rPr>
                    <a:t>Prep Network</a:t>
                  </a:r>
                </a:p>
              </p:txBody>
            </p:sp>
          </p:grp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3AAD06F6-4436-C94C-ABA0-BC35AA526F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8708" y="6535728"/>
                <a:ext cx="1034371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38FB054A-D13C-EB4B-A042-CE5ED3BD8B6A}"/>
                      </a:ext>
                    </a:extLst>
                  </p:cNvPr>
                  <p:cNvSpPr/>
                  <p:nvPr/>
                </p:nvSpPr>
                <p:spPr>
                  <a:xfrm>
                    <a:off x="2229478" y="5713842"/>
                    <a:ext cx="1672610" cy="1643772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𝐒</m:t>
                          </m:r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38FB054A-D13C-EB4B-A042-CE5ED3BD8B6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29478" y="5713842"/>
                    <a:ext cx="1672610" cy="164377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8B2DA963-9EDD-7048-9B45-440940EAE0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67245" y="5521569"/>
                <a:ext cx="2458109" cy="101415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7A485F93-37ED-6748-90FB-2E8E5BBB5C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7772" y="3397336"/>
                <a:ext cx="2037582" cy="201032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342A3DF4-32C3-1442-B987-08B4B81CA0E4}"/>
                  </a:ext>
                </a:extLst>
              </p:cNvPr>
              <p:cNvGrpSpPr/>
              <p:nvPr/>
            </p:nvGrpSpPr>
            <p:grpSpPr>
              <a:xfrm rot="16200000">
                <a:off x="9417983" y="4491484"/>
                <a:ext cx="2717936" cy="2504166"/>
                <a:chOff x="868167" y="1940894"/>
                <a:chExt cx="1291772" cy="1190172"/>
              </a:xfrm>
            </p:grpSpPr>
            <p:sp>
              <p:nvSpPr>
                <p:cNvPr id="63" name="Trapezium 62">
                  <a:extLst>
                    <a:ext uri="{FF2B5EF4-FFF2-40B4-BE49-F238E27FC236}">
                      <a16:creationId xmlns:a16="http://schemas.microsoft.com/office/drawing/2014/main" id="{18E8C3BF-7D92-1244-AFFE-CB1206AEC0D7}"/>
                    </a:ext>
                  </a:extLst>
                </p:cNvPr>
                <p:cNvSpPr/>
                <p:nvPr/>
              </p:nvSpPr>
              <p:spPr>
                <a:xfrm rot="10800000">
                  <a:off x="868167" y="1940894"/>
                  <a:ext cx="1291772" cy="1190172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7C24E5CC-FCCF-1540-BB4F-B57AA03752D6}"/>
                    </a:ext>
                  </a:extLst>
                </p:cNvPr>
                <p:cNvSpPr txBox="1"/>
                <p:nvPr/>
              </p:nvSpPr>
              <p:spPr>
                <a:xfrm rot="5400000">
                  <a:off x="980653" y="2261228"/>
                  <a:ext cx="1066800" cy="4534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dirty="0">
                      <a:solidFill>
                        <a:schemeClr val="bg1"/>
                      </a:solidFill>
                    </a:rPr>
                    <a:t>Hiding Network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677F3617-40D4-CA4C-8468-A72FC51877E6}"/>
                      </a:ext>
                    </a:extLst>
                  </p:cNvPr>
                  <p:cNvSpPr/>
                  <p:nvPr/>
                </p:nvSpPr>
                <p:spPr>
                  <a:xfrm>
                    <a:off x="12915259" y="4921680"/>
                    <a:ext cx="1672610" cy="1643772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1" i="0" smtClean="0"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e>
                          </m:acc>
                        </m:oMath>
                      </m:oMathPara>
                    </a14:m>
                    <a:endParaRPr lang="en-US" sz="3200" b="1" dirty="0"/>
                  </a:p>
                </p:txBody>
              </p:sp>
            </mc:Choice>
            <mc:Fallback xmlns=""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677F3617-40D4-CA4C-8468-A72FC51877E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915259" y="4921680"/>
                    <a:ext cx="1672610" cy="164377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>
                    <a:solidFill>
                      <a:schemeClr val="accent4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6" name="Straight Arrow Connector 65">
                <a:extLst>
                  <a:ext uri="{FF2B5EF4-FFF2-40B4-BE49-F238E27FC236}">
                    <a16:creationId xmlns:a16="http://schemas.microsoft.com/office/drawing/2014/main" id="{4AB0AAD3-1C72-7E44-BD39-7571BEA2CF08}"/>
                  </a:ext>
                </a:extLst>
              </p:cNvPr>
              <p:cNvCxnSpPr>
                <a:cxnSpLocks/>
                <a:stCxn id="63" idx="0"/>
              </p:cNvCxnSpPr>
              <p:nvPr/>
            </p:nvCxnSpPr>
            <p:spPr>
              <a:xfrm>
                <a:off x="12029034" y="5743567"/>
                <a:ext cx="886225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A985F912-AD90-EF47-BA1A-FD8AD65975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627461" y="5766271"/>
                <a:ext cx="886225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C5E8F800-B977-7F4B-A953-8D39AB1A2E3B}"/>
                  </a:ext>
                </a:extLst>
              </p:cNvPr>
              <p:cNvGrpSpPr/>
              <p:nvPr/>
            </p:nvGrpSpPr>
            <p:grpSpPr>
              <a:xfrm rot="5400000">
                <a:off x="15446393" y="4491483"/>
                <a:ext cx="2717936" cy="2504166"/>
                <a:chOff x="868167" y="1940894"/>
                <a:chExt cx="1291772" cy="1190172"/>
              </a:xfrm>
            </p:grpSpPr>
            <p:sp>
              <p:nvSpPr>
                <p:cNvPr id="70" name="Trapezium 69">
                  <a:extLst>
                    <a:ext uri="{FF2B5EF4-FFF2-40B4-BE49-F238E27FC236}">
                      <a16:creationId xmlns:a16="http://schemas.microsoft.com/office/drawing/2014/main" id="{37AC9869-5280-714A-88AD-144182337817}"/>
                    </a:ext>
                  </a:extLst>
                </p:cNvPr>
                <p:cNvSpPr/>
                <p:nvPr/>
              </p:nvSpPr>
              <p:spPr>
                <a:xfrm rot="10800000">
                  <a:off x="868167" y="1940894"/>
                  <a:ext cx="1291772" cy="1190172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53C705AB-EA3F-3649-99F6-F8C3A587F6A8}"/>
                    </a:ext>
                  </a:extLst>
                </p:cNvPr>
                <p:cNvSpPr txBox="1"/>
                <p:nvPr/>
              </p:nvSpPr>
              <p:spPr>
                <a:xfrm rot="16200000">
                  <a:off x="991444" y="2309248"/>
                  <a:ext cx="1066800" cy="4534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dirty="0">
                      <a:solidFill>
                        <a:schemeClr val="bg1"/>
                      </a:solidFill>
                    </a:rPr>
                    <a:t>Reveal Network</a:t>
                  </a:r>
                </a:p>
              </p:txBody>
            </p:sp>
          </p:grpSp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8EBA4229-66B9-3D49-803F-7034FA9F1A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12952" y="5794095"/>
                <a:ext cx="886225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6AF2EA32-2EB6-4F42-B9C5-7A9141A8FD62}"/>
                  </a:ext>
                </a:extLst>
              </p:cNvPr>
              <p:cNvSpPr/>
              <p:nvPr/>
            </p:nvSpPr>
            <p:spPr>
              <a:xfrm>
                <a:off x="5504899" y="2282547"/>
                <a:ext cx="1672610" cy="1643772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C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Rectangle 74">
                    <a:extLst>
                      <a:ext uri="{FF2B5EF4-FFF2-40B4-BE49-F238E27FC236}">
                        <a16:creationId xmlns:a16="http://schemas.microsoft.com/office/drawing/2014/main" id="{08D8694F-1CD8-6749-8FDF-E4873AF27B60}"/>
                      </a:ext>
                    </a:extLst>
                  </p:cNvPr>
                  <p:cNvSpPr/>
                  <p:nvPr/>
                </p:nvSpPr>
                <p:spPr>
                  <a:xfrm>
                    <a:off x="19022853" y="4972209"/>
                    <a:ext cx="1672610" cy="1643772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b="1" i="0" smtClean="0"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oMath>
                      </m:oMathPara>
                    </a14:m>
                    <a:endParaRPr lang="en-US" sz="3600" b="1" dirty="0"/>
                  </a:p>
                </p:txBody>
              </p:sp>
            </mc:Choice>
            <mc:Fallback xmlns="">
              <p:sp>
                <p:nvSpPr>
                  <p:cNvPr id="75" name="Rectangle 74">
                    <a:extLst>
                      <a:ext uri="{FF2B5EF4-FFF2-40B4-BE49-F238E27FC236}">
                        <a16:creationId xmlns:a16="http://schemas.microsoft.com/office/drawing/2014/main" id="{08D8694F-1CD8-6749-8FDF-E4873AF27B6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022853" y="4972209"/>
                    <a:ext cx="1672610" cy="164377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CCA523FF-BCA4-7D4F-B9DF-0D922A902B5E}"/>
                  </a:ext>
                </a:extLst>
              </p:cNvPr>
              <p:cNvSpPr txBox="1"/>
              <p:nvPr/>
            </p:nvSpPr>
            <p:spPr>
              <a:xfrm>
                <a:off x="3866945" y="3940003"/>
                <a:ext cx="494851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latin typeface="+mj-lt"/>
                  </a:rPr>
                  <a:t>Cover</a:t>
                </a:r>
                <a:br>
                  <a:rPr lang="en-US" sz="2400" dirty="0">
                    <a:latin typeface="+mj-lt"/>
                  </a:rPr>
                </a:br>
                <a:r>
                  <a:rPr lang="en-US" sz="2400" dirty="0">
                    <a:latin typeface="+mj-lt"/>
                  </a:rPr>
                  <a:t>Image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25D822C-358D-AF41-A5D9-761A3206C8D1}"/>
                  </a:ext>
                </a:extLst>
              </p:cNvPr>
              <p:cNvSpPr txBox="1"/>
              <p:nvPr/>
            </p:nvSpPr>
            <p:spPr>
              <a:xfrm>
                <a:off x="11277305" y="6701130"/>
                <a:ext cx="494851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latin typeface="+mj-lt"/>
                  </a:rPr>
                  <a:t>Encoded</a:t>
                </a:r>
                <a:br>
                  <a:rPr lang="en-US" sz="2400" dirty="0">
                    <a:latin typeface="+mj-lt"/>
                  </a:rPr>
                </a:br>
                <a:r>
                  <a:rPr lang="en-US" sz="2400" dirty="0">
                    <a:latin typeface="+mj-lt"/>
                  </a:rPr>
                  <a:t>Image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A122BDB-85A3-3649-AD68-9F967D6EA7A6}"/>
                  </a:ext>
                </a:extLst>
              </p:cNvPr>
              <p:cNvSpPr txBox="1"/>
              <p:nvPr/>
            </p:nvSpPr>
            <p:spPr>
              <a:xfrm>
                <a:off x="17445075" y="6680656"/>
                <a:ext cx="494851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latin typeface="+mj-lt"/>
                  </a:rPr>
                  <a:t>Revealed</a:t>
                </a:r>
                <a:br>
                  <a:rPr lang="en-US" sz="2400" dirty="0">
                    <a:latin typeface="+mj-lt"/>
                  </a:rPr>
                </a:br>
                <a:r>
                  <a:rPr lang="en-US" sz="2400" dirty="0">
                    <a:latin typeface="+mj-lt"/>
                  </a:rPr>
                  <a:t>Image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3416A48-F6E7-BF42-BF20-C15AC79F3D20}"/>
                  </a:ext>
                </a:extLst>
              </p:cNvPr>
              <p:cNvSpPr txBox="1"/>
              <p:nvPr/>
            </p:nvSpPr>
            <p:spPr>
              <a:xfrm>
                <a:off x="8070815" y="9006985"/>
                <a:ext cx="8691733" cy="78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acc>
                            <m:accPr>
                              <m:chr m:val="̂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acc>
                            <m:accPr>
                              <m:chr m:val="̂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e>
                      </m:d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3416A48-F6E7-BF42-BF20-C15AC79F3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815" y="9006985"/>
                <a:ext cx="8691733" cy="787139"/>
              </a:xfrm>
              <a:prstGeom prst="rect">
                <a:avLst/>
              </a:prstGeom>
              <a:blipFill>
                <a:blip r:embed="rId6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Rectangle 83">
            <a:extLst>
              <a:ext uri="{FF2B5EF4-FFF2-40B4-BE49-F238E27FC236}">
                <a16:creationId xmlns:a16="http://schemas.microsoft.com/office/drawing/2014/main" id="{C3035337-FF8B-604D-B772-3FFB1E701183}"/>
              </a:ext>
            </a:extLst>
          </p:cNvPr>
          <p:cNvSpPr/>
          <p:nvPr/>
        </p:nvSpPr>
        <p:spPr>
          <a:xfrm>
            <a:off x="30174" y="13257242"/>
            <a:ext cx="142719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Baluja</a:t>
            </a:r>
            <a:r>
              <a:rPr lang="en-HK" sz="16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HK" sz="1600" dirty="0" err="1">
                <a:solidFill>
                  <a:srgbClr val="222222"/>
                </a:solidFill>
                <a:latin typeface="Arial" panose="020B0604020202020204" pitchFamily="34" charset="0"/>
              </a:rPr>
              <a:t>Shumeet</a:t>
            </a:r>
            <a:r>
              <a:rPr lang="en-HK" sz="1600" dirty="0">
                <a:solidFill>
                  <a:srgbClr val="222222"/>
                </a:solidFill>
                <a:latin typeface="Arial" panose="020B0604020202020204" pitchFamily="34" charset="0"/>
              </a:rPr>
              <a:t>. "Hiding images in plain sight: Deep steganography." </a:t>
            </a:r>
            <a:r>
              <a:rPr lang="en-HK" sz="1600" i="1" dirty="0">
                <a:solidFill>
                  <a:srgbClr val="222222"/>
                </a:solidFill>
                <a:latin typeface="Arial" panose="020B0604020202020204" pitchFamily="34" charset="0"/>
              </a:rPr>
              <a:t>Advances in Neural Information Processing Systems</a:t>
            </a:r>
            <a:r>
              <a:rPr lang="en-HK" sz="1600" dirty="0">
                <a:solidFill>
                  <a:srgbClr val="222222"/>
                </a:solidFill>
                <a:latin typeface="Arial" panose="020B0604020202020204" pitchFamily="34" charset="0"/>
              </a:rPr>
              <a:t>. 2017.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40271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Preliminaries </a:t>
            </a:r>
            <a:r>
              <a:rPr lang="en-US" sz="5600" dirty="0">
                <a:solidFill>
                  <a:schemeClr val="bg1"/>
                </a:solidFill>
              </a:rPr>
              <a:t>– WaveGlow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EB8530-AD35-F941-8D70-057DCDA93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5864" y="2803901"/>
            <a:ext cx="9395441" cy="7064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90F222-4996-0048-BF06-E7FE2FE86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761" y="4831861"/>
            <a:ext cx="5740219" cy="2240086"/>
          </a:xfrm>
          <a:prstGeom prst="rect">
            <a:avLst/>
          </a:prstGeom>
        </p:spPr>
      </p:pic>
      <p:sp>
        <p:nvSpPr>
          <p:cNvPr id="8" name="Shape 125">
            <a:extLst>
              <a:ext uri="{FF2B5EF4-FFF2-40B4-BE49-F238E27FC236}">
                <a16:creationId xmlns:a16="http://schemas.microsoft.com/office/drawing/2014/main" id="{1355F6D7-0949-7147-A21C-EF1F31975795}"/>
              </a:ext>
            </a:extLst>
          </p:cNvPr>
          <p:cNvSpPr txBox="1">
            <a:spLocks/>
          </p:cNvSpPr>
          <p:nvPr/>
        </p:nvSpPr>
        <p:spPr>
          <a:xfrm>
            <a:off x="2263140" y="11618892"/>
            <a:ext cx="20485449" cy="954108"/>
          </a:xfrm>
          <a:prstGeom prst="rect">
            <a:avLst/>
          </a:prstGeom>
        </p:spPr>
        <p:txBody>
          <a:bodyPr lIns="72000" tIns="0" bIns="0" anchor="t">
            <a:normAutofit/>
          </a:bodyPr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583" indent="-518583">
              <a:spcBef>
                <a:spcPts val="3500"/>
              </a:spcBef>
              <a:defRPr sz="4200"/>
            </a:pPr>
            <a:r>
              <a:rPr lang="en-US" sz="3600" dirty="0">
                <a:latin typeface="+mj-lt"/>
              </a:rPr>
              <a:t>The WaveGlow is composed of a sequence of invertible and differentiable layers in a neural network.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C6AC08-03EE-5446-947A-726C25A5D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766" y="7373142"/>
            <a:ext cx="8550757" cy="15114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09ADBE7-B59F-C347-8BEC-1B6ECBC46F9F}"/>
              </a:ext>
            </a:extLst>
          </p:cNvPr>
          <p:cNvSpPr/>
          <p:nvPr/>
        </p:nvSpPr>
        <p:spPr>
          <a:xfrm>
            <a:off x="0" y="13310252"/>
            <a:ext cx="222924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HK" dirty="0">
                <a:latin typeface="+mj-lt"/>
              </a:rPr>
              <a:t>WaveGlow: A Flow-based Generative Network for Speech Synthesis</a:t>
            </a:r>
          </a:p>
          <a:p>
            <a:r>
              <a:rPr lang="en-HK" dirty="0">
                <a:latin typeface="+mj-lt"/>
              </a:rPr>
              <a:t/>
            </a:r>
            <a:br>
              <a:rPr lang="en-HK" dirty="0">
                <a:latin typeface="+mj-lt"/>
              </a:rPr>
            </a:b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2935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Preliminaries </a:t>
            </a:r>
            <a:r>
              <a:rPr lang="en-US" sz="5600" dirty="0">
                <a:solidFill>
                  <a:schemeClr val="bg1"/>
                </a:solidFill>
              </a:rPr>
              <a:t>– WaveGlow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EB8530-AD35-F941-8D70-057DCDA93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5864" y="2803901"/>
            <a:ext cx="9395441" cy="7064375"/>
          </a:xfrm>
          <a:prstGeom prst="rect">
            <a:avLst/>
          </a:prstGeom>
        </p:spPr>
      </p:pic>
      <p:sp>
        <p:nvSpPr>
          <p:cNvPr id="8" name="Shape 125">
            <a:extLst>
              <a:ext uri="{FF2B5EF4-FFF2-40B4-BE49-F238E27FC236}">
                <a16:creationId xmlns:a16="http://schemas.microsoft.com/office/drawing/2014/main" id="{1355F6D7-0949-7147-A21C-EF1F31975795}"/>
              </a:ext>
            </a:extLst>
          </p:cNvPr>
          <p:cNvSpPr txBox="1">
            <a:spLocks/>
          </p:cNvSpPr>
          <p:nvPr/>
        </p:nvSpPr>
        <p:spPr>
          <a:xfrm>
            <a:off x="2263140" y="10851966"/>
            <a:ext cx="20485449" cy="1721034"/>
          </a:xfrm>
          <a:prstGeom prst="rect">
            <a:avLst/>
          </a:prstGeom>
        </p:spPr>
        <p:txBody>
          <a:bodyPr lIns="72000" tIns="0" bIns="0" anchor="t">
            <a:normAutofit fontScale="92500"/>
          </a:bodyPr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583" indent="-518583">
              <a:spcBef>
                <a:spcPts val="3500"/>
              </a:spcBef>
              <a:defRPr sz="4200"/>
            </a:pPr>
            <a:r>
              <a:rPr lang="en-US" sz="3600" dirty="0">
                <a:latin typeface="+mj-lt"/>
              </a:rPr>
              <a:t>The model is trained by minimizing the negative log-likelihood of the data distribution</a:t>
            </a:r>
          </a:p>
          <a:p>
            <a:pPr marL="266583" indent="-518583">
              <a:spcBef>
                <a:spcPts val="3500"/>
              </a:spcBef>
              <a:defRPr sz="4200"/>
            </a:pPr>
            <a:r>
              <a:rPr lang="en-US" sz="3600" dirty="0">
                <a:latin typeface="+mj-lt"/>
              </a:rPr>
              <a:t>The mel-spectrogram is given in the affine coupling layer to control the content and tone of the output</a:t>
            </a:r>
            <a:r>
              <a:rPr lang="ko-KR" altLang="en-US" sz="3600" dirty="0">
                <a:latin typeface="+mj-lt"/>
              </a:rPr>
              <a:t> </a:t>
            </a:r>
            <a:r>
              <a:rPr lang="en-US" sz="3600" dirty="0">
                <a:latin typeface="+mj-lt"/>
              </a:rPr>
              <a:t>audio.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3DD382-CBDF-5240-8D16-D7933B9E9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686" y="5913346"/>
            <a:ext cx="7555220" cy="26665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E67FB6-7B92-2744-B1EC-4320B8733D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8628" y="4089256"/>
            <a:ext cx="8550757" cy="1511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6518868-54CB-264A-8D92-68A69FB15039}"/>
              </a:ext>
            </a:extLst>
          </p:cNvPr>
          <p:cNvSpPr/>
          <p:nvPr/>
        </p:nvSpPr>
        <p:spPr>
          <a:xfrm>
            <a:off x="0" y="13310252"/>
            <a:ext cx="222924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HK" dirty="0">
                <a:latin typeface="+mj-lt"/>
              </a:rPr>
              <a:t>WaveGlow: A Flow-based Generative Network for Speech Synthesis</a:t>
            </a:r>
          </a:p>
          <a:p>
            <a:r>
              <a:rPr lang="en-HK" dirty="0">
                <a:latin typeface="+mj-lt"/>
              </a:rPr>
              <a:t/>
            </a:r>
            <a:br>
              <a:rPr lang="en-HK" dirty="0">
                <a:latin typeface="+mj-lt"/>
              </a:rPr>
            </a:b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0439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Convolutional Neural Networks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Introduction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57B03E7-39BB-514F-A485-A3A56C8F1C3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2940731"/>
            <a:ext cx="21029609" cy="6251396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j-lt"/>
              </a:rPr>
              <a:t>There is no baseline for this specific cross-modal steganography task.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Let’s design the method for the cross-modal steganography with the representative baseline in image steganography literature.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Instead of simply borrowing the image steganography method, let's try to maximize performance.</a:t>
            </a:r>
          </a:p>
        </p:txBody>
      </p:sp>
    </p:spTree>
    <p:extLst>
      <p:ext uri="{BB962C8B-B14F-4D97-AF65-F5344CB8AC3E}">
        <p14:creationId xmlns:p14="http://schemas.microsoft.com/office/powerpoint/2010/main" val="2553233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88D58-8F23-6A48-9BE2-80F66897548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01878" y="10022641"/>
            <a:ext cx="21029609" cy="2316868"/>
          </a:xfrm>
        </p:spPr>
        <p:txBody>
          <a:bodyPr>
            <a:normAutofit lnSpcReduction="10000"/>
          </a:bodyPr>
          <a:lstStyle/>
          <a:p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Let’s consider an activist who needs to publicize a video record of human rights violations under a repressive regime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7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>
                <a:solidFill>
                  <a:schemeClr val="bg1"/>
                </a:solidFill>
              </a:rPr>
              <a:t>Introduction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20" name="Picture 19" descr="A drawing of a person&#10;&#10;Description automatically generated with low confidence">
            <a:extLst>
              <a:ext uri="{FF2B5EF4-FFF2-40B4-BE49-F238E27FC236}">
                <a16:creationId xmlns:a16="http://schemas.microsoft.com/office/drawing/2014/main" id="{C8670D93-5512-3945-8CC8-00FCBE9CC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196" y="2505718"/>
            <a:ext cx="10384971" cy="69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9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19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Convolutional Neural Networks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 : overall architecture</a:t>
            </a:r>
            <a:endParaRPr lang="en-US" sz="4800" dirty="0">
              <a:solidFill>
                <a:schemeClr val="bg1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B12C0A4-7A01-BF40-A4D5-27653FE50172}"/>
              </a:ext>
            </a:extLst>
          </p:cNvPr>
          <p:cNvGrpSpPr/>
          <p:nvPr/>
        </p:nvGrpSpPr>
        <p:grpSpPr>
          <a:xfrm>
            <a:off x="1429072" y="2100418"/>
            <a:ext cx="21975219" cy="10292108"/>
            <a:chOff x="223719" y="367871"/>
            <a:chExt cx="11737140" cy="549709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8F07260-9E08-D54C-A1E2-564D1D4239AE}"/>
                </a:ext>
              </a:extLst>
            </p:cNvPr>
            <p:cNvGrpSpPr/>
            <p:nvPr/>
          </p:nvGrpSpPr>
          <p:grpSpPr>
            <a:xfrm>
              <a:off x="9874115" y="541136"/>
              <a:ext cx="2086744" cy="435190"/>
              <a:chOff x="10183756" y="703285"/>
              <a:chExt cx="2086744" cy="435190"/>
            </a:xfrm>
          </p:grpSpPr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7AF6DCA3-496A-E041-A64F-061A9704D68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10439222" y="612955"/>
                <a:ext cx="0" cy="4854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8F18E40D-ACC4-4744-82ED-907438FC458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10432839" y="801289"/>
                <a:ext cx="0" cy="498165"/>
              </a:xfrm>
              <a:prstGeom prst="straightConnector1">
                <a:avLst/>
              </a:prstGeom>
              <a:ln w="38100">
                <a:solidFill>
                  <a:srgbClr val="CC608E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BC8214-4B03-3A48-9DD5-348D186849C5}"/>
                  </a:ext>
                </a:extLst>
              </p:cNvPr>
              <p:cNvSpPr txBox="1"/>
              <p:nvPr/>
            </p:nvSpPr>
            <p:spPr>
              <a:xfrm>
                <a:off x="10820879" y="703285"/>
                <a:ext cx="1250045" cy="246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Hiding stage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E2D40C6-F5DF-CA4A-8893-67B1C02351B0}"/>
                  </a:ext>
                </a:extLst>
              </p:cNvPr>
              <p:cNvSpPr txBox="1"/>
              <p:nvPr/>
            </p:nvSpPr>
            <p:spPr>
              <a:xfrm>
                <a:off x="10656581" y="891896"/>
                <a:ext cx="1613919" cy="246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Revealing stage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2932CBA-8605-F941-B030-2DA832AF68C5}"/>
                </a:ext>
              </a:extLst>
            </p:cNvPr>
            <p:cNvGrpSpPr/>
            <p:nvPr/>
          </p:nvGrpSpPr>
          <p:grpSpPr>
            <a:xfrm>
              <a:off x="223719" y="3847016"/>
              <a:ext cx="5235100" cy="2017952"/>
              <a:chOff x="2971799" y="1369451"/>
              <a:chExt cx="3444406" cy="1451153"/>
            </a:xfrm>
          </p:grpSpPr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A25F0592-CDA9-FA40-82C7-57E7881CC0C4}"/>
                  </a:ext>
                </a:extLst>
              </p:cNvPr>
              <p:cNvSpPr/>
              <p:nvPr/>
            </p:nvSpPr>
            <p:spPr>
              <a:xfrm>
                <a:off x="2971799" y="1468887"/>
                <a:ext cx="3444406" cy="1351717"/>
              </a:xfrm>
              <a:prstGeom prst="roundRect">
                <a:avLst/>
              </a:prstGeom>
              <a:noFill/>
              <a:ln w="539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6AC1072-43A5-0446-9B92-AC18A349C062}"/>
                  </a:ext>
                </a:extLst>
              </p:cNvPr>
              <p:cNvSpPr/>
              <p:nvPr/>
            </p:nvSpPr>
            <p:spPr>
              <a:xfrm>
                <a:off x="3799664" y="1369451"/>
                <a:ext cx="1788676" cy="2387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(b) Unet Encoder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B7CC99A-1B89-6548-9C33-3C0F0C46A307}"/>
                  </a:ext>
                </a:extLst>
              </p:cNvPr>
              <p:cNvSpPr/>
              <p:nvPr/>
            </p:nvSpPr>
            <p:spPr>
              <a:xfrm>
                <a:off x="3102054" y="1667423"/>
                <a:ext cx="286834" cy="1073968"/>
              </a:xfrm>
              <a:prstGeom prst="rect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/>
                  <a:t>B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>
                    <a:extLst>
                      <a:ext uri="{FF2B5EF4-FFF2-40B4-BE49-F238E27FC236}">
                        <a16:creationId xmlns:a16="http://schemas.microsoft.com/office/drawing/2014/main" id="{F4B54E45-7511-D841-88C8-AB66113CC3F6}"/>
                      </a:ext>
                    </a:extLst>
                  </p:cNvPr>
                  <p:cNvSpPr/>
                  <p:nvPr/>
                </p:nvSpPr>
                <p:spPr>
                  <a:xfrm>
                    <a:off x="5995751" y="1667423"/>
                    <a:ext cx="236269" cy="107396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hangingPunct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en-US" sz="3200" dirty="0"/>
                  </a:p>
                </p:txBody>
              </p:sp>
            </mc:Choice>
            <mc:Fallback xmlns="">
              <p:sp>
                <p:nvSpPr>
                  <p:cNvPr id="16" name="Rectangle 15">
                    <a:extLst>
                      <a:ext uri="{FF2B5EF4-FFF2-40B4-BE49-F238E27FC236}">
                        <a16:creationId xmlns:a16="http://schemas.microsoft.com/office/drawing/2014/main" id="{F4B54E45-7511-D841-88C8-AB66113CC3F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95751" y="1667423"/>
                    <a:ext cx="236269" cy="107396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2727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>
                    <a:extLst>
                      <a:ext uri="{FF2B5EF4-FFF2-40B4-BE49-F238E27FC236}">
                        <a16:creationId xmlns:a16="http://schemas.microsoft.com/office/drawing/2014/main" id="{77E37E8D-F5ED-3341-B77B-14B5FF4C4D5C}"/>
                      </a:ext>
                    </a:extLst>
                  </p:cNvPr>
                  <p:cNvSpPr/>
                  <p:nvPr/>
                </p:nvSpPr>
                <p:spPr>
                  <a:xfrm>
                    <a:off x="3426292" y="1668314"/>
                    <a:ext cx="236269" cy="107396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hangingPunct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S" sz="3200" dirty="0"/>
                  </a:p>
                </p:txBody>
              </p:sp>
            </mc:Choice>
            <mc:Fallback xmlns="">
              <p:sp>
                <p:nvSpPr>
                  <p:cNvPr id="17" name="Rectangle 16">
                    <a:extLst>
                      <a:ext uri="{FF2B5EF4-FFF2-40B4-BE49-F238E27FC236}">
                        <a16:creationId xmlns:a16="http://schemas.microsoft.com/office/drawing/2014/main" id="{77E37E8D-F5ED-3341-B77B-14B5FF4C4D5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26292" y="1668314"/>
                    <a:ext cx="236269" cy="107396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0909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FF10997D-E2EF-254E-9A63-74CA5FB2B7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09641" y="2222656"/>
                <a:ext cx="195572" cy="695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58CDB31-C5EB-D54C-9879-3CBAE6997248}"/>
                  </a:ext>
                </a:extLst>
              </p:cNvPr>
              <p:cNvSpPr/>
              <p:nvPr/>
            </p:nvSpPr>
            <p:spPr>
              <a:xfrm>
                <a:off x="4004841" y="1865478"/>
                <a:ext cx="1583499" cy="706216"/>
              </a:xfrm>
              <a:prstGeom prst="rect">
                <a:avLst/>
              </a:prstGeom>
              <a:solidFill>
                <a:srgbClr val="C59A9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/>
                  <a:t>1D Conv Unet</a:t>
                </a:r>
              </a:p>
            </p:txBody>
          </p: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92930C63-668C-DB4D-B34B-74F6F52E82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8514" y="2260579"/>
                <a:ext cx="195572" cy="695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58B5DCB-638E-2841-BF17-FC2917DB9D35}"/>
                </a:ext>
              </a:extLst>
            </p:cNvPr>
            <p:cNvGrpSpPr/>
            <p:nvPr/>
          </p:nvGrpSpPr>
          <p:grpSpPr>
            <a:xfrm>
              <a:off x="2345575" y="367871"/>
              <a:ext cx="7398029" cy="1780220"/>
              <a:chOff x="395925" y="250412"/>
              <a:chExt cx="7398029" cy="1780220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23540F4-1016-8E4C-B2BD-E02F54543CF7}"/>
                  </a:ext>
                </a:extLst>
              </p:cNvPr>
              <p:cNvGrpSpPr/>
              <p:nvPr/>
            </p:nvGrpSpPr>
            <p:grpSpPr>
              <a:xfrm>
                <a:off x="570022" y="850982"/>
                <a:ext cx="841828" cy="827314"/>
                <a:chOff x="1001486" y="696686"/>
                <a:chExt cx="1291771" cy="1291771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ABC0B8D4-AE17-A841-9F92-D864AAD9A3C5}"/>
                    </a:ext>
                  </a:extLst>
                </p:cNvPr>
                <p:cNvSpPr/>
                <p:nvPr/>
              </p:nvSpPr>
              <p:spPr>
                <a:xfrm>
                  <a:off x="1001486" y="696686"/>
                  <a:ext cx="986971" cy="986971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5DE0485F-DCEC-2249-A6C4-EB5E31DF5AE4}"/>
                    </a:ext>
                  </a:extLst>
                </p:cNvPr>
                <p:cNvSpPr/>
                <p:nvPr/>
              </p:nvSpPr>
              <p:spPr>
                <a:xfrm>
                  <a:off x="1153886" y="849086"/>
                  <a:ext cx="986971" cy="986971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684FF0A0-9F15-2D40-A9C0-AFB541E3413E}"/>
                    </a:ext>
                  </a:extLst>
                </p:cNvPr>
                <p:cNvSpPr/>
                <p:nvPr/>
              </p:nvSpPr>
              <p:spPr>
                <a:xfrm>
                  <a:off x="1306286" y="1001486"/>
                  <a:ext cx="986971" cy="986971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dirty="0"/>
                    <a:t>V</a:t>
                  </a: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2D285DAA-2552-D743-B656-5FDD3DBC7771}"/>
                  </a:ext>
                </a:extLst>
              </p:cNvPr>
              <p:cNvGrpSpPr/>
              <p:nvPr/>
            </p:nvGrpSpPr>
            <p:grpSpPr>
              <a:xfrm rot="16200000">
                <a:off x="1909332" y="695747"/>
                <a:ext cx="1291772" cy="1190172"/>
                <a:chOff x="868167" y="1940894"/>
                <a:chExt cx="1291772" cy="1190172"/>
              </a:xfrm>
            </p:grpSpPr>
            <p:sp>
              <p:nvSpPr>
                <p:cNvPr id="38" name="Trapezium 37">
                  <a:extLst>
                    <a:ext uri="{FF2B5EF4-FFF2-40B4-BE49-F238E27FC236}">
                      <a16:creationId xmlns:a16="http://schemas.microsoft.com/office/drawing/2014/main" id="{0ECC621C-E24A-2748-9324-FF242F6FB17E}"/>
                    </a:ext>
                  </a:extLst>
                </p:cNvPr>
                <p:cNvSpPr/>
                <p:nvPr/>
              </p:nvSpPr>
              <p:spPr>
                <a:xfrm rot="10800000">
                  <a:off x="868167" y="1940894"/>
                  <a:ext cx="1291772" cy="1190172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 dirty="0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AC3D92D-360A-D84E-B349-D8E27443FB55}"/>
                    </a:ext>
                  </a:extLst>
                </p:cNvPr>
                <p:cNvSpPr txBox="1"/>
                <p:nvPr/>
              </p:nvSpPr>
              <p:spPr>
                <a:xfrm rot="5400000">
                  <a:off x="1009152" y="2379812"/>
                  <a:ext cx="1066800" cy="3123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200" dirty="0">
                      <a:solidFill>
                        <a:schemeClr val="bg1"/>
                      </a:solidFill>
                    </a:rPr>
                    <a:t>Encoder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8AA1071A-A42F-D249-B75B-65B847A606A8}"/>
                  </a:ext>
                </a:extLst>
              </p:cNvPr>
              <p:cNvGrpSpPr/>
              <p:nvPr/>
            </p:nvGrpSpPr>
            <p:grpSpPr>
              <a:xfrm rot="16200000">
                <a:off x="4760258" y="689618"/>
                <a:ext cx="1291772" cy="1190172"/>
                <a:chOff x="875832" y="3429000"/>
                <a:chExt cx="1291772" cy="1190172"/>
              </a:xfrm>
            </p:grpSpPr>
            <p:sp>
              <p:nvSpPr>
                <p:cNvPr id="36" name="Trapezium 35">
                  <a:extLst>
                    <a:ext uri="{FF2B5EF4-FFF2-40B4-BE49-F238E27FC236}">
                      <a16:creationId xmlns:a16="http://schemas.microsoft.com/office/drawing/2014/main" id="{965484D8-84FD-0D4E-B5CC-7B70421CDAAF}"/>
                    </a:ext>
                  </a:extLst>
                </p:cNvPr>
                <p:cNvSpPr/>
                <p:nvPr/>
              </p:nvSpPr>
              <p:spPr>
                <a:xfrm>
                  <a:off x="875832" y="3429000"/>
                  <a:ext cx="1291772" cy="1190172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 dirty="0"/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F442A5DE-85B3-6C4A-BD66-404741B44A81}"/>
                    </a:ext>
                  </a:extLst>
                </p:cNvPr>
                <p:cNvSpPr txBox="1"/>
                <p:nvPr/>
              </p:nvSpPr>
              <p:spPr>
                <a:xfrm rot="5400000">
                  <a:off x="1009152" y="3867918"/>
                  <a:ext cx="1066800" cy="3123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200" dirty="0">
                      <a:solidFill>
                        <a:schemeClr val="bg1"/>
                      </a:solidFill>
                    </a:rPr>
                    <a:t>Decoder</a:t>
                  </a:r>
                </a:p>
              </p:txBody>
            </p:sp>
          </p:grp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681A403-86EF-FD4D-BFE7-5EA49A1C4E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06252" y="667417"/>
                <a:ext cx="0" cy="127818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EDD8E7A9-1D41-D24C-B8CA-1E724CC258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4052" y="1318789"/>
                <a:ext cx="307123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53E32F75-7346-844F-938E-D13DCFBC20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788" y="1248102"/>
                <a:ext cx="285251" cy="0"/>
              </a:xfrm>
              <a:prstGeom prst="straightConnector1">
                <a:avLst/>
              </a:prstGeom>
              <a:ln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9FEDE82D-88A7-BA4B-9B45-58348F03A430}"/>
                  </a:ext>
                </a:extLst>
              </p:cNvPr>
              <p:cNvGrpSpPr/>
              <p:nvPr/>
            </p:nvGrpSpPr>
            <p:grpSpPr>
              <a:xfrm>
                <a:off x="6698945" y="850090"/>
                <a:ext cx="841828" cy="827314"/>
                <a:chOff x="1001486" y="696686"/>
                <a:chExt cx="1291771" cy="1291771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ECB2BA2F-D476-6648-B61D-844EC315EA84}"/>
                    </a:ext>
                  </a:extLst>
                </p:cNvPr>
                <p:cNvSpPr/>
                <p:nvPr/>
              </p:nvSpPr>
              <p:spPr>
                <a:xfrm>
                  <a:off x="1001486" y="696686"/>
                  <a:ext cx="986971" cy="986971"/>
                </a:xfrm>
                <a:prstGeom prst="rect">
                  <a:avLst/>
                </a:prstGeom>
                <a:solidFill>
                  <a:srgbClr val="CC608E"/>
                </a:solidFill>
                <a:ln>
                  <a:solidFill>
                    <a:srgbClr val="7E2C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83D39850-34F3-0441-9E75-5D9279BA4E56}"/>
                    </a:ext>
                  </a:extLst>
                </p:cNvPr>
                <p:cNvSpPr/>
                <p:nvPr/>
              </p:nvSpPr>
              <p:spPr>
                <a:xfrm>
                  <a:off x="1153886" y="849086"/>
                  <a:ext cx="986971" cy="986971"/>
                </a:xfrm>
                <a:prstGeom prst="rect">
                  <a:avLst/>
                </a:prstGeom>
                <a:solidFill>
                  <a:srgbClr val="CC608E"/>
                </a:solidFill>
                <a:ln>
                  <a:solidFill>
                    <a:srgbClr val="7E2C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006C5354-AE12-1345-9C29-4DEC99ECB26B}"/>
                    </a:ext>
                  </a:extLst>
                </p:cNvPr>
                <p:cNvSpPr/>
                <p:nvPr/>
              </p:nvSpPr>
              <p:spPr>
                <a:xfrm>
                  <a:off x="1306286" y="1001486"/>
                  <a:ext cx="986971" cy="986971"/>
                </a:xfrm>
                <a:prstGeom prst="rect">
                  <a:avLst/>
                </a:prstGeom>
                <a:solidFill>
                  <a:srgbClr val="CC608E"/>
                </a:solidFill>
                <a:ln>
                  <a:solidFill>
                    <a:srgbClr val="7E2C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dirty="0"/>
                    <a:t>V’</a:t>
                  </a:r>
                </a:p>
              </p:txBody>
            </p:sp>
          </p:grp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223E02F3-B01D-C841-A710-9B669CB1B973}"/>
                  </a:ext>
                </a:extLst>
              </p:cNvPr>
              <p:cNvSpPr/>
              <p:nvPr/>
            </p:nvSpPr>
            <p:spPr>
              <a:xfrm>
                <a:off x="395925" y="433634"/>
                <a:ext cx="7398029" cy="1596998"/>
              </a:xfrm>
              <a:prstGeom prst="roundRect">
                <a:avLst/>
              </a:prstGeom>
              <a:noFill/>
              <a:ln w="539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F9A0002-8662-2749-834C-6902BF189B9B}"/>
                  </a:ext>
                </a:extLst>
              </p:cNvPr>
              <p:cNvSpPr/>
              <p:nvPr/>
            </p:nvSpPr>
            <p:spPr>
              <a:xfrm>
                <a:off x="3460795" y="250412"/>
                <a:ext cx="950101" cy="3658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(a) ICN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C2C81B0-E611-D849-A034-1E09D392CD78}"/>
                  </a:ext>
                </a:extLst>
              </p:cNvPr>
              <p:cNvSpPr/>
              <p:nvPr/>
            </p:nvSpPr>
            <p:spPr>
              <a:xfrm>
                <a:off x="3433835" y="851643"/>
                <a:ext cx="377512" cy="866122"/>
              </a:xfrm>
              <a:prstGeom prst="rect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/>
                  <a:t>B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36E3D4A-E2E5-3D40-906B-F239F865F7C1}"/>
                  </a:ext>
                </a:extLst>
              </p:cNvPr>
              <p:cNvSpPr/>
              <p:nvPr/>
            </p:nvSpPr>
            <p:spPr>
              <a:xfrm>
                <a:off x="4223810" y="831577"/>
                <a:ext cx="374173" cy="866122"/>
              </a:xfrm>
              <a:prstGeom prst="rect">
                <a:avLst/>
              </a:prstGeom>
              <a:solidFill>
                <a:srgbClr val="CC608E"/>
              </a:solidFill>
              <a:ln>
                <a:solidFill>
                  <a:srgbClr val="7E2C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/>
                  <a:t>B’</a:t>
                </a:r>
              </a:p>
            </p:txBody>
          </p:sp>
        </p:grp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2E902777-8FF6-EC42-8F8A-68C93DD9F9EC}"/>
                </a:ext>
              </a:extLst>
            </p:cNvPr>
            <p:cNvCxnSpPr>
              <a:cxnSpLocks/>
              <a:stCxn id="31" idx="2"/>
              <a:endCxn id="15" idx="0"/>
            </p:cNvCxnSpPr>
            <p:nvPr/>
          </p:nvCxnSpPr>
          <p:spPr>
            <a:xfrm flipH="1">
              <a:off x="639670" y="1835224"/>
              <a:ext cx="4932571" cy="242614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13D5006-EA2F-6B4A-8A1C-30844A638B47}"/>
                </a:ext>
              </a:extLst>
            </p:cNvPr>
            <p:cNvGrpSpPr/>
            <p:nvPr/>
          </p:nvGrpSpPr>
          <p:grpSpPr>
            <a:xfrm>
              <a:off x="6674239" y="3847016"/>
              <a:ext cx="5235100" cy="2017952"/>
              <a:chOff x="6383056" y="3836933"/>
              <a:chExt cx="5235100" cy="2017952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8C8B4047-D199-EF44-BFC1-2B9358059AEB}"/>
                  </a:ext>
                </a:extLst>
              </p:cNvPr>
              <p:cNvGrpSpPr/>
              <p:nvPr/>
            </p:nvGrpSpPr>
            <p:grpSpPr>
              <a:xfrm>
                <a:off x="6383056" y="3836933"/>
                <a:ext cx="5235100" cy="2017952"/>
                <a:chOff x="2971799" y="1369451"/>
                <a:chExt cx="3444406" cy="1451153"/>
              </a:xfrm>
            </p:grpSpPr>
            <p:sp>
              <p:nvSpPr>
                <p:cNvPr id="50" name="Rounded Rectangle 49">
                  <a:extLst>
                    <a:ext uri="{FF2B5EF4-FFF2-40B4-BE49-F238E27FC236}">
                      <a16:creationId xmlns:a16="http://schemas.microsoft.com/office/drawing/2014/main" id="{42196A56-6148-0248-B991-27AB249CF94C}"/>
                    </a:ext>
                  </a:extLst>
                </p:cNvPr>
                <p:cNvSpPr/>
                <p:nvPr/>
              </p:nvSpPr>
              <p:spPr>
                <a:xfrm>
                  <a:off x="2971799" y="1468887"/>
                  <a:ext cx="3444406" cy="1351717"/>
                </a:xfrm>
                <a:prstGeom prst="roundRect">
                  <a:avLst/>
                </a:prstGeom>
                <a:noFill/>
                <a:ln w="539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75D253A1-AFFF-7041-B180-311DBE18214D}"/>
                    </a:ext>
                  </a:extLst>
                </p:cNvPr>
                <p:cNvSpPr/>
                <p:nvPr/>
              </p:nvSpPr>
              <p:spPr>
                <a:xfrm>
                  <a:off x="3799664" y="1369451"/>
                  <a:ext cx="1788676" cy="2387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b="1" dirty="0">
                      <a:solidFill>
                        <a:schemeClr val="tx1"/>
                      </a:solidFill>
                    </a:rPr>
                    <a:t>(c) Unet Decoder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7DDB2B97-844A-7543-8824-BAC7F7AFE8DD}"/>
                    </a:ext>
                  </a:extLst>
                </p:cNvPr>
                <p:cNvSpPr/>
                <p:nvPr/>
              </p:nvSpPr>
              <p:spPr>
                <a:xfrm>
                  <a:off x="3917711" y="1876506"/>
                  <a:ext cx="1583499" cy="706216"/>
                </a:xfrm>
                <a:prstGeom prst="rect">
                  <a:avLst/>
                </a:prstGeom>
                <a:solidFill>
                  <a:srgbClr val="C59A94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dirty="0"/>
                    <a:t>1D Conv Unet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0F043AE9-F149-8544-9B96-18746B8364AD}"/>
                      </a:ext>
                    </a:extLst>
                  </p:cNvPr>
                  <p:cNvSpPr/>
                  <p:nvPr/>
                </p:nvSpPr>
                <p:spPr>
                  <a:xfrm>
                    <a:off x="6693255" y="4261371"/>
                    <a:ext cx="359102" cy="1493444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hangingPunct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en-US" sz="3200" dirty="0"/>
                  </a:p>
                </p:txBody>
              </p:sp>
            </mc:Choice>
            <mc:Fallback xmlns=""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0F043AE9-F149-8544-9B96-18746B8364A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93255" y="4261371"/>
                    <a:ext cx="359102" cy="149344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0909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56066BB-990D-9549-8E50-D9939B0C4F13}"/>
                  </a:ext>
                </a:extLst>
              </p:cNvPr>
              <p:cNvSpPr/>
              <p:nvPr/>
            </p:nvSpPr>
            <p:spPr>
              <a:xfrm>
                <a:off x="10968689" y="4179002"/>
                <a:ext cx="435955" cy="1493444"/>
              </a:xfrm>
              <a:prstGeom prst="rect">
                <a:avLst/>
              </a:prstGeom>
              <a:solidFill>
                <a:srgbClr val="CC608E"/>
              </a:solidFill>
              <a:ln>
                <a:solidFill>
                  <a:srgbClr val="7E2C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/>
                  <a:t>B’</a:t>
                </a:r>
              </a:p>
            </p:txBody>
          </p: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86175369-4B1F-2B47-859F-463D8F85C3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3890" y="5052162"/>
                <a:ext cx="285251" cy="0"/>
              </a:xfrm>
              <a:prstGeom prst="straightConnector1">
                <a:avLst/>
              </a:prstGeom>
              <a:ln w="28575"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AEFD8C7E-11A5-194C-AD5B-00DEE7125B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19019" y="5038204"/>
                <a:ext cx="285251" cy="0"/>
              </a:xfrm>
              <a:prstGeom prst="straightConnector1">
                <a:avLst/>
              </a:prstGeom>
              <a:ln w="28575"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9D8BFFDE-3ADC-5B4B-B829-16D044F79CFC}"/>
                </a:ext>
              </a:extLst>
            </p:cNvPr>
            <p:cNvCxnSpPr>
              <a:cxnSpLocks/>
              <a:stCxn id="47" idx="0"/>
              <a:endCxn id="32" idx="2"/>
            </p:cNvCxnSpPr>
            <p:nvPr/>
          </p:nvCxnSpPr>
          <p:spPr>
            <a:xfrm flipH="1" flipV="1">
              <a:off x="6360547" y="1815158"/>
              <a:ext cx="5117303" cy="2373927"/>
            </a:xfrm>
            <a:prstGeom prst="straightConnector1">
              <a:avLst/>
            </a:prstGeom>
            <a:ln w="28575">
              <a:solidFill>
                <a:srgbClr val="CC608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B9B400EE-603D-B244-AEDC-8206783AFE86}"/>
                </a:ext>
              </a:extLst>
            </p:cNvPr>
            <p:cNvCxnSpPr>
              <a:cxnSpLocks/>
              <a:stCxn id="16" idx="3"/>
              <a:endCxn id="46" idx="1"/>
            </p:cNvCxnSpPr>
            <p:nvPr/>
          </p:nvCxnSpPr>
          <p:spPr>
            <a:xfrm>
              <a:off x="5178879" y="5008093"/>
              <a:ext cx="1805559" cy="10083"/>
            </a:xfrm>
            <a:prstGeom prst="straightConnector1">
              <a:avLst/>
            </a:prstGeom>
            <a:ln w="12700">
              <a:solidFill>
                <a:schemeClr val="bg2">
                  <a:lumMod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293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Convolutional Neural Networks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 : </a:t>
            </a:r>
            <a:r>
              <a:rPr lang="en-US" sz="4800" i="1" dirty="0" err="1">
                <a:solidFill>
                  <a:schemeClr val="bg1"/>
                </a:solidFill>
              </a:rPr>
              <a:t>Unet</a:t>
            </a:r>
            <a:r>
              <a:rPr lang="en-US" sz="4800" i="1" dirty="0">
                <a:solidFill>
                  <a:schemeClr val="bg1"/>
                </a:solidFill>
              </a:rPr>
              <a:t> Encoder/Decoder 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88472" y="9869725"/>
            <a:ext cx="21029609" cy="287828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+mj-lt"/>
              </a:rPr>
              <a:t>24 1D convolutional blocks to process raw audio signals and binary bits.</a:t>
            </a:r>
          </a:p>
          <a:p>
            <a:r>
              <a:rPr lang="en-US" sz="4400" dirty="0">
                <a:latin typeface="+mj-lt"/>
              </a:rPr>
              <a:t>Each convolutional block has batch normalization module and Leaky </a:t>
            </a:r>
            <a:r>
              <a:rPr lang="en-US" sz="4400" dirty="0" err="1">
                <a:latin typeface="+mj-lt"/>
              </a:rPr>
              <a:t>ReLU</a:t>
            </a:r>
            <a:r>
              <a:rPr lang="en-US" sz="4400" dirty="0">
                <a:latin typeface="+mj-lt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C2E951-BCE5-0B4E-81CB-F1A81B95E441}"/>
              </a:ext>
            </a:extLst>
          </p:cNvPr>
          <p:cNvGrpSpPr/>
          <p:nvPr/>
        </p:nvGrpSpPr>
        <p:grpSpPr>
          <a:xfrm>
            <a:off x="1219033" y="4448594"/>
            <a:ext cx="21616473" cy="3732879"/>
            <a:chOff x="223719" y="3847016"/>
            <a:chExt cx="11685620" cy="201795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83063D1-07E0-5948-9DE3-6A4F7BEBAEB9}"/>
                </a:ext>
              </a:extLst>
            </p:cNvPr>
            <p:cNvGrpSpPr/>
            <p:nvPr/>
          </p:nvGrpSpPr>
          <p:grpSpPr>
            <a:xfrm>
              <a:off x="223719" y="3847016"/>
              <a:ext cx="5235100" cy="2017952"/>
              <a:chOff x="2971799" y="1369451"/>
              <a:chExt cx="3444406" cy="1451153"/>
            </a:xfrm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1DA98C58-D690-6841-AFEF-520B0766A7DC}"/>
                  </a:ext>
                </a:extLst>
              </p:cNvPr>
              <p:cNvSpPr/>
              <p:nvPr/>
            </p:nvSpPr>
            <p:spPr>
              <a:xfrm>
                <a:off x="2971799" y="1468887"/>
                <a:ext cx="3444406" cy="1351717"/>
              </a:xfrm>
              <a:prstGeom prst="roundRect">
                <a:avLst/>
              </a:prstGeom>
              <a:noFill/>
              <a:ln w="539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40B5134-7628-BA41-82E8-7B318314036B}"/>
                  </a:ext>
                </a:extLst>
              </p:cNvPr>
              <p:cNvSpPr/>
              <p:nvPr/>
            </p:nvSpPr>
            <p:spPr>
              <a:xfrm>
                <a:off x="3799664" y="1369451"/>
                <a:ext cx="1788676" cy="2387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(b) Unet Encoder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0BDABF6-4978-494F-9201-A4EB0B5D4240}"/>
                  </a:ext>
                </a:extLst>
              </p:cNvPr>
              <p:cNvSpPr/>
              <p:nvPr/>
            </p:nvSpPr>
            <p:spPr>
              <a:xfrm>
                <a:off x="3102054" y="1667423"/>
                <a:ext cx="286834" cy="1073968"/>
              </a:xfrm>
              <a:prstGeom prst="rect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/>
                  <a:t>B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1AE3BAE8-EB59-8E4A-861E-369876B718AA}"/>
                      </a:ext>
                    </a:extLst>
                  </p:cNvPr>
                  <p:cNvSpPr/>
                  <p:nvPr/>
                </p:nvSpPr>
                <p:spPr>
                  <a:xfrm>
                    <a:off x="5995751" y="1667423"/>
                    <a:ext cx="236269" cy="107396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hangingPunct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en-US" sz="3200" dirty="0"/>
                  </a:p>
                </p:txBody>
              </p:sp>
            </mc:Choice>
            <mc:Fallback xmlns=""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1AE3BAE8-EB59-8E4A-861E-369876B718A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95751" y="1667423"/>
                    <a:ext cx="236269" cy="107396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2727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4E2C46B0-DF99-1143-BDA4-5036E1D99F4C}"/>
                      </a:ext>
                    </a:extLst>
                  </p:cNvPr>
                  <p:cNvSpPr/>
                  <p:nvPr/>
                </p:nvSpPr>
                <p:spPr>
                  <a:xfrm>
                    <a:off x="3426292" y="1668314"/>
                    <a:ext cx="236269" cy="107396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hangingPunct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S" sz="3200" dirty="0"/>
                  </a:p>
                </p:txBody>
              </p:sp>
            </mc:Choice>
            <mc:Fallback xmlns=""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4E2C46B0-DF99-1143-BDA4-5036E1D99F4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26292" y="1668314"/>
                    <a:ext cx="236269" cy="107396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2963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7BEB703E-3021-A64B-8864-DD66556F3B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09641" y="2222656"/>
                <a:ext cx="195572" cy="695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B3559A0-FF7B-C444-BE18-0E55FAFB2EEC}"/>
                  </a:ext>
                </a:extLst>
              </p:cNvPr>
              <p:cNvSpPr/>
              <p:nvPr/>
            </p:nvSpPr>
            <p:spPr>
              <a:xfrm>
                <a:off x="4004841" y="1865478"/>
                <a:ext cx="1583499" cy="706216"/>
              </a:xfrm>
              <a:prstGeom prst="rect">
                <a:avLst/>
              </a:prstGeom>
              <a:solidFill>
                <a:srgbClr val="C59A9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/>
                  <a:t>1D Conv Unet</a:t>
                </a: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A911A568-9E31-B94C-8C80-A254546999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8514" y="2260579"/>
                <a:ext cx="195572" cy="695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A1A4CC4-3664-B842-94C7-33A52D4BE6D3}"/>
                </a:ext>
              </a:extLst>
            </p:cNvPr>
            <p:cNvGrpSpPr/>
            <p:nvPr/>
          </p:nvGrpSpPr>
          <p:grpSpPr>
            <a:xfrm>
              <a:off x="6674239" y="3847016"/>
              <a:ext cx="5235100" cy="2017952"/>
              <a:chOff x="6383056" y="3836933"/>
              <a:chExt cx="5235100" cy="2017952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FF89914B-7E58-F04F-8616-74477332934F}"/>
                  </a:ext>
                </a:extLst>
              </p:cNvPr>
              <p:cNvGrpSpPr/>
              <p:nvPr/>
            </p:nvGrpSpPr>
            <p:grpSpPr>
              <a:xfrm>
                <a:off x="6383056" y="3836933"/>
                <a:ext cx="5235100" cy="2017952"/>
                <a:chOff x="2971799" y="1369451"/>
                <a:chExt cx="3444406" cy="1451153"/>
              </a:xfrm>
            </p:grpSpPr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43FD161A-10BF-1847-9AA1-30F05B6E1DFF}"/>
                    </a:ext>
                  </a:extLst>
                </p:cNvPr>
                <p:cNvSpPr/>
                <p:nvPr/>
              </p:nvSpPr>
              <p:spPr>
                <a:xfrm>
                  <a:off x="2971799" y="1468887"/>
                  <a:ext cx="3444406" cy="1351717"/>
                </a:xfrm>
                <a:prstGeom prst="roundRect">
                  <a:avLst/>
                </a:prstGeom>
                <a:noFill/>
                <a:ln w="539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33BD96E6-3D02-8B42-ABD6-CC4DAF0F332A}"/>
                    </a:ext>
                  </a:extLst>
                </p:cNvPr>
                <p:cNvSpPr/>
                <p:nvPr/>
              </p:nvSpPr>
              <p:spPr>
                <a:xfrm>
                  <a:off x="3799664" y="1369451"/>
                  <a:ext cx="1788676" cy="2387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b="1" dirty="0">
                      <a:solidFill>
                        <a:schemeClr val="tx1"/>
                      </a:solidFill>
                    </a:rPr>
                    <a:t>(c) Unet Decoder</a:t>
                  </a: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8B9FE7D6-A8AA-E349-AA7B-9B6F416AA672}"/>
                    </a:ext>
                  </a:extLst>
                </p:cNvPr>
                <p:cNvSpPr/>
                <p:nvPr/>
              </p:nvSpPr>
              <p:spPr>
                <a:xfrm>
                  <a:off x="3917711" y="1876506"/>
                  <a:ext cx="1583499" cy="706216"/>
                </a:xfrm>
                <a:prstGeom prst="rect">
                  <a:avLst/>
                </a:prstGeom>
                <a:solidFill>
                  <a:srgbClr val="C59A94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dirty="0"/>
                    <a:t>1D Conv Unet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>
                    <a:extLst>
                      <a:ext uri="{FF2B5EF4-FFF2-40B4-BE49-F238E27FC236}">
                        <a16:creationId xmlns:a16="http://schemas.microsoft.com/office/drawing/2014/main" id="{882DDA38-C0F1-A049-95A2-6CA3F44D7201}"/>
                      </a:ext>
                    </a:extLst>
                  </p:cNvPr>
                  <p:cNvSpPr/>
                  <p:nvPr/>
                </p:nvSpPr>
                <p:spPr>
                  <a:xfrm>
                    <a:off x="6693255" y="4261371"/>
                    <a:ext cx="359102" cy="1493444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hangingPunct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en-US" sz="3200" dirty="0"/>
                  </a:p>
                </p:txBody>
              </p:sp>
            </mc:Choice>
            <mc:Fallback xmlns="">
              <p:sp>
                <p:nvSpPr>
                  <p:cNvPr id="17" name="Rectangle 16">
                    <a:extLst>
                      <a:ext uri="{FF2B5EF4-FFF2-40B4-BE49-F238E27FC236}">
                        <a16:creationId xmlns:a16="http://schemas.microsoft.com/office/drawing/2014/main" id="{882DDA38-C0F1-A049-95A2-6CA3F44D7201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93255" y="4261371"/>
                    <a:ext cx="359102" cy="149344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2963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09AF1BD-30FE-3F49-81C8-CD88BBE94216}"/>
                  </a:ext>
                </a:extLst>
              </p:cNvPr>
              <p:cNvSpPr/>
              <p:nvPr/>
            </p:nvSpPr>
            <p:spPr>
              <a:xfrm>
                <a:off x="10968689" y="4179002"/>
                <a:ext cx="435955" cy="1493444"/>
              </a:xfrm>
              <a:prstGeom prst="rect">
                <a:avLst/>
              </a:prstGeom>
              <a:solidFill>
                <a:srgbClr val="CC608E"/>
              </a:solidFill>
              <a:ln>
                <a:solidFill>
                  <a:srgbClr val="7E2C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/>
                  <a:t>B’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AF1EACFC-DF38-5047-8DF0-E223B97D17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3890" y="5052162"/>
                <a:ext cx="285251" cy="0"/>
              </a:xfrm>
              <a:prstGeom prst="straightConnector1">
                <a:avLst/>
              </a:prstGeom>
              <a:ln w="28575"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A4AAB5FC-4EF9-5C40-9569-DF27A7466D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19019" y="5038204"/>
                <a:ext cx="285251" cy="0"/>
              </a:xfrm>
              <a:prstGeom prst="straightConnector1">
                <a:avLst/>
              </a:prstGeom>
              <a:ln w="28575"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0E76DDC-B303-474A-8735-CB84CC98F80A}"/>
                </a:ext>
              </a:extLst>
            </p:cNvPr>
            <p:cNvCxnSpPr>
              <a:cxnSpLocks/>
              <a:stCxn id="10" idx="3"/>
              <a:endCxn id="17" idx="1"/>
            </p:cNvCxnSpPr>
            <p:nvPr/>
          </p:nvCxnSpPr>
          <p:spPr>
            <a:xfrm>
              <a:off x="5178879" y="5008093"/>
              <a:ext cx="1805559" cy="10083"/>
            </a:xfrm>
            <a:prstGeom prst="straightConnector1">
              <a:avLst/>
            </a:prstGeom>
            <a:ln w="12700">
              <a:solidFill>
                <a:schemeClr val="bg2">
                  <a:lumMod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68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Convolutional Neural Networks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 : Optimization</a:t>
            </a:r>
            <a:endParaRPr lang="en-US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2C318A6-A65F-5D4B-87DC-3BB674DA2E92}"/>
                  </a:ext>
                </a:extLst>
              </p:cNvPr>
              <p:cNvSpPr txBox="1"/>
              <p:nvPr/>
            </p:nvSpPr>
            <p:spPr>
              <a:xfrm>
                <a:off x="3008009" y="9670778"/>
                <a:ext cx="19033957" cy="856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acc>
                            <m:accPr>
                              <m:chr m:val="̂"/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acc>
                            <m:accPr>
                              <m:chr m:val="̂"/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𝑎𝑢𝑑𝑖𝑜</m:t>
                          </m:r>
                        </m:sub>
                      </m:sSub>
                      <m:d>
                        <m:dPr>
                          <m:ctrlP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acc>
                            <m:accPr>
                              <m:chr m:val="̂"/>
                              <m:ctrlP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𝑐𝑜𝑑𝑒</m:t>
                          </m:r>
                        </m:sub>
                      </m:sSub>
                      <m:d>
                        <m:dPr>
                          <m:ctrlP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acc>
                            <m:accPr>
                              <m:chr m:val="̂"/>
                              <m:ctrlP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2C318A6-A65F-5D4B-87DC-3BB674DA2E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009" y="9670778"/>
                <a:ext cx="19033957" cy="856581"/>
              </a:xfrm>
              <a:prstGeom prst="rect">
                <a:avLst/>
              </a:prstGeom>
              <a:blipFill>
                <a:blip r:embed="rId3"/>
                <a:stretch>
                  <a:fillRect t="-7246" b="-2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1A6C8437-A730-8C48-8EC7-7A648002B7B8}"/>
              </a:ext>
            </a:extLst>
          </p:cNvPr>
          <p:cNvGrpSpPr/>
          <p:nvPr/>
        </p:nvGrpSpPr>
        <p:grpSpPr>
          <a:xfrm>
            <a:off x="4586245" y="1977663"/>
            <a:ext cx="15660872" cy="7334779"/>
            <a:chOff x="6504203" y="1931976"/>
            <a:chExt cx="11737140" cy="5497097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E2F91EC-3E4D-524B-8550-61EF047966B1}"/>
                </a:ext>
              </a:extLst>
            </p:cNvPr>
            <p:cNvGrpSpPr/>
            <p:nvPr/>
          </p:nvGrpSpPr>
          <p:grpSpPr>
            <a:xfrm>
              <a:off x="16154599" y="2105241"/>
              <a:ext cx="2086744" cy="488476"/>
              <a:chOff x="10183756" y="703285"/>
              <a:chExt cx="2086744" cy="488476"/>
            </a:xfrm>
          </p:grpSpPr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7822681E-74D0-A043-BFF2-90EEA7B9BF1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10439222" y="612955"/>
                <a:ext cx="0" cy="4854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EEBFCAE4-7D7E-4545-B11B-7FF7F0BEEBC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10432839" y="801289"/>
                <a:ext cx="0" cy="498165"/>
              </a:xfrm>
              <a:prstGeom prst="straightConnector1">
                <a:avLst/>
              </a:prstGeom>
              <a:ln w="38100">
                <a:solidFill>
                  <a:srgbClr val="CC608E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4BD0757-7115-7640-8427-E48F741DE38D}"/>
                  </a:ext>
                </a:extLst>
              </p:cNvPr>
              <p:cNvSpPr txBox="1"/>
              <p:nvPr/>
            </p:nvSpPr>
            <p:spPr>
              <a:xfrm>
                <a:off x="10820879" y="703285"/>
                <a:ext cx="1250045" cy="299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Hiding stage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F7C120E-69BC-E740-AC71-F5B84D782D78}"/>
                  </a:ext>
                </a:extLst>
              </p:cNvPr>
              <p:cNvSpPr txBox="1"/>
              <p:nvPr/>
            </p:nvSpPr>
            <p:spPr>
              <a:xfrm>
                <a:off x="10656581" y="891896"/>
                <a:ext cx="1613919" cy="299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Revealing stage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8BB38F3-5811-8B48-A7A8-455B2F4784B4}"/>
                </a:ext>
              </a:extLst>
            </p:cNvPr>
            <p:cNvGrpSpPr/>
            <p:nvPr/>
          </p:nvGrpSpPr>
          <p:grpSpPr>
            <a:xfrm>
              <a:off x="6504203" y="5411121"/>
              <a:ext cx="5235100" cy="2017952"/>
              <a:chOff x="2971799" y="1369451"/>
              <a:chExt cx="3444406" cy="1451153"/>
            </a:xfrm>
          </p:grpSpPr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39F25026-5EDB-DB4E-9573-84930DB6B52C}"/>
                  </a:ext>
                </a:extLst>
              </p:cNvPr>
              <p:cNvSpPr/>
              <p:nvPr/>
            </p:nvSpPr>
            <p:spPr>
              <a:xfrm>
                <a:off x="2971799" y="1468887"/>
                <a:ext cx="3444406" cy="1351717"/>
              </a:xfrm>
              <a:prstGeom prst="roundRect">
                <a:avLst/>
              </a:prstGeom>
              <a:noFill/>
              <a:ln w="539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AD12D10-E7B5-ED48-83B8-E1EF76FC190D}"/>
                  </a:ext>
                </a:extLst>
              </p:cNvPr>
              <p:cNvSpPr/>
              <p:nvPr/>
            </p:nvSpPr>
            <p:spPr>
              <a:xfrm>
                <a:off x="3799664" y="1369451"/>
                <a:ext cx="1788676" cy="2387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</a:rPr>
                  <a:t>(b) Unet Encoder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id="{6D18A217-68D1-1949-B99F-959C918EBB05}"/>
                      </a:ext>
                    </a:extLst>
                  </p:cNvPr>
                  <p:cNvSpPr/>
                  <p:nvPr/>
                </p:nvSpPr>
                <p:spPr>
                  <a:xfrm>
                    <a:off x="3102054" y="1667423"/>
                    <a:ext cx="286834" cy="1073968"/>
                  </a:xfrm>
                  <a:prstGeom prst="rect">
                    <a:avLst/>
                  </a:prstGeom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id="{6D18A217-68D1-1949-B99F-959C918EBB0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02054" y="1667423"/>
                    <a:ext cx="286834" cy="107396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50DCD51C-CB46-F84E-94FD-AE35ED6AE9B5}"/>
                      </a:ext>
                    </a:extLst>
                  </p:cNvPr>
                  <p:cNvSpPr/>
                  <p:nvPr/>
                </p:nvSpPr>
                <p:spPr>
                  <a:xfrm>
                    <a:off x="5995751" y="1667423"/>
                    <a:ext cx="236269" cy="107396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hangingPunct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50DCD51C-CB46-F84E-94FD-AE35ED6AE9B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95751" y="1667423"/>
                    <a:ext cx="236269" cy="107396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25000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4C64CF31-0D16-224F-A823-47CC5B172EDD}"/>
                      </a:ext>
                    </a:extLst>
                  </p:cNvPr>
                  <p:cNvSpPr/>
                  <p:nvPr/>
                </p:nvSpPr>
                <p:spPr>
                  <a:xfrm>
                    <a:off x="3426292" y="1668314"/>
                    <a:ext cx="236269" cy="1073968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hangingPunct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4C64CF31-0D16-224F-A823-47CC5B172ED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26292" y="1668314"/>
                    <a:ext cx="236269" cy="107396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28205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18212938-A7E6-8F46-8778-6055A44E82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09641" y="2222656"/>
                <a:ext cx="195572" cy="695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3235D97D-11F6-654D-B9A1-28E122EFE23C}"/>
                  </a:ext>
                </a:extLst>
              </p:cNvPr>
              <p:cNvSpPr/>
              <p:nvPr/>
            </p:nvSpPr>
            <p:spPr>
              <a:xfrm>
                <a:off x="4004841" y="1865478"/>
                <a:ext cx="1583499" cy="706216"/>
              </a:xfrm>
              <a:prstGeom prst="rect">
                <a:avLst/>
              </a:prstGeom>
              <a:solidFill>
                <a:srgbClr val="C59A9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/>
                  <a:t>1D Conv Unet</a:t>
                </a:r>
              </a:p>
            </p:txBody>
          </p: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11441252-D4E6-E24D-A474-EBD82D6F01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8514" y="2260579"/>
                <a:ext cx="195572" cy="695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B263571-0B55-9344-BD65-4C15418CA066}"/>
                </a:ext>
              </a:extLst>
            </p:cNvPr>
            <p:cNvGrpSpPr/>
            <p:nvPr/>
          </p:nvGrpSpPr>
          <p:grpSpPr>
            <a:xfrm>
              <a:off x="8626059" y="1931976"/>
              <a:ext cx="7398029" cy="1780220"/>
              <a:chOff x="395925" y="250412"/>
              <a:chExt cx="7398029" cy="178022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8945F11B-84D6-CE4E-B2FF-E447562ED3E6}"/>
                  </a:ext>
                </a:extLst>
              </p:cNvPr>
              <p:cNvGrpSpPr/>
              <p:nvPr/>
            </p:nvGrpSpPr>
            <p:grpSpPr>
              <a:xfrm>
                <a:off x="570022" y="850982"/>
                <a:ext cx="841828" cy="827314"/>
                <a:chOff x="1001486" y="696686"/>
                <a:chExt cx="1291771" cy="1291771"/>
              </a:xfrm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3FF43200-BD0A-554C-A7C7-5EA23C85208E}"/>
                    </a:ext>
                  </a:extLst>
                </p:cNvPr>
                <p:cNvSpPr/>
                <p:nvPr/>
              </p:nvSpPr>
              <p:spPr>
                <a:xfrm>
                  <a:off x="1001486" y="696686"/>
                  <a:ext cx="986971" cy="986971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C3EEADDB-C349-3B48-A399-BBCAC5777332}"/>
                    </a:ext>
                  </a:extLst>
                </p:cNvPr>
                <p:cNvSpPr/>
                <p:nvPr/>
              </p:nvSpPr>
              <p:spPr>
                <a:xfrm>
                  <a:off x="1153886" y="849086"/>
                  <a:ext cx="986971" cy="986971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E9A4F325-5B54-7045-AC4A-54DAF3ADE882}"/>
                    </a:ext>
                  </a:extLst>
                </p:cNvPr>
                <p:cNvSpPr/>
                <p:nvPr/>
              </p:nvSpPr>
              <p:spPr>
                <a:xfrm>
                  <a:off x="1306286" y="1001486"/>
                  <a:ext cx="986971" cy="986971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/>
                    <a:t>V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A8E7CD58-4D79-524B-A61D-28A05BDB5B39}"/>
                  </a:ext>
                </a:extLst>
              </p:cNvPr>
              <p:cNvGrpSpPr/>
              <p:nvPr/>
            </p:nvGrpSpPr>
            <p:grpSpPr>
              <a:xfrm rot="16200000">
                <a:off x="1909332" y="695747"/>
                <a:ext cx="1291772" cy="1190172"/>
                <a:chOff x="868167" y="1940894"/>
                <a:chExt cx="1291772" cy="1190172"/>
              </a:xfrm>
            </p:grpSpPr>
            <p:sp>
              <p:nvSpPr>
                <p:cNvPr id="59" name="Trapezium 58">
                  <a:extLst>
                    <a:ext uri="{FF2B5EF4-FFF2-40B4-BE49-F238E27FC236}">
                      <a16:creationId xmlns:a16="http://schemas.microsoft.com/office/drawing/2014/main" id="{8EE880AA-C13C-7549-98B1-513E487106F8}"/>
                    </a:ext>
                  </a:extLst>
                </p:cNvPr>
                <p:cNvSpPr/>
                <p:nvPr/>
              </p:nvSpPr>
              <p:spPr>
                <a:xfrm rot="10800000">
                  <a:off x="868167" y="1940894"/>
                  <a:ext cx="1291772" cy="1190172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/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D39252A0-C6A4-D145-8BD1-2C8E1A5AAC35}"/>
                    </a:ext>
                  </a:extLst>
                </p:cNvPr>
                <p:cNvSpPr txBox="1"/>
                <p:nvPr/>
              </p:nvSpPr>
              <p:spPr>
                <a:xfrm rot="5400000">
                  <a:off x="969252" y="2339915"/>
                  <a:ext cx="1066800" cy="3921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dirty="0">
                      <a:solidFill>
                        <a:schemeClr val="bg1"/>
                      </a:solidFill>
                    </a:rPr>
                    <a:t>Encoder</a:t>
                  </a: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D1E702AD-0EAE-444D-9ED6-CB4791072A30}"/>
                  </a:ext>
                </a:extLst>
              </p:cNvPr>
              <p:cNvGrpSpPr/>
              <p:nvPr/>
            </p:nvGrpSpPr>
            <p:grpSpPr>
              <a:xfrm rot="16200000">
                <a:off x="4760258" y="689618"/>
                <a:ext cx="1291772" cy="1190172"/>
                <a:chOff x="875832" y="3429000"/>
                <a:chExt cx="1291772" cy="1190172"/>
              </a:xfrm>
            </p:grpSpPr>
            <p:sp>
              <p:nvSpPr>
                <p:cNvPr id="57" name="Trapezium 56">
                  <a:extLst>
                    <a:ext uri="{FF2B5EF4-FFF2-40B4-BE49-F238E27FC236}">
                      <a16:creationId xmlns:a16="http://schemas.microsoft.com/office/drawing/2014/main" id="{CE331C66-CCE1-1E4B-AAA6-B16FF0153652}"/>
                    </a:ext>
                  </a:extLst>
                </p:cNvPr>
                <p:cNvSpPr/>
                <p:nvPr/>
              </p:nvSpPr>
              <p:spPr>
                <a:xfrm>
                  <a:off x="875832" y="3429000"/>
                  <a:ext cx="1291772" cy="1190172"/>
                </a:xfrm>
                <a:prstGeom prst="trapezoid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/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20D05C6C-CDAE-5241-B776-0851E35A6074}"/>
                    </a:ext>
                  </a:extLst>
                </p:cNvPr>
                <p:cNvSpPr txBox="1"/>
                <p:nvPr/>
              </p:nvSpPr>
              <p:spPr>
                <a:xfrm rot="5400000">
                  <a:off x="969253" y="3828021"/>
                  <a:ext cx="1066800" cy="3921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dirty="0">
                      <a:solidFill>
                        <a:schemeClr val="bg1"/>
                      </a:solidFill>
                    </a:rPr>
                    <a:t>Decoder</a:t>
                  </a:r>
                </a:p>
              </p:txBody>
            </p:sp>
          </p:grp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86CADDC-6085-234E-A6FF-C8B891E097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06252" y="667417"/>
                <a:ext cx="0" cy="127818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821F6C5D-1698-AB49-B88D-E275B32EF2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4052" y="1318789"/>
                <a:ext cx="307123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0D125F28-9B04-7846-8F6A-EC8DDD187F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788" y="1248102"/>
                <a:ext cx="285251" cy="0"/>
              </a:xfrm>
              <a:prstGeom prst="straightConnector1">
                <a:avLst/>
              </a:prstGeom>
              <a:ln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A278C8B-01B1-B34F-8135-031AA511B26A}"/>
                  </a:ext>
                </a:extLst>
              </p:cNvPr>
              <p:cNvGrpSpPr/>
              <p:nvPr/>
            </p:nvGrpSpPr>
            <p:grpSpPr>
              <a:xfrm>
                <a:off x="6698945" y="850090"/>
                <a:ext cx="841828" cy="827314"/>
                <a:chOff x="1001486" y="696686"/>
                <a:chExt cx="1291771" cy="1291771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C1E7085-4414-2D4A-8E8A-5F4FA73876D3}"/>
                    </a:ext>
                  </a:extLst>
                </p:cNvPr>
                <p:cNvSpPr/>
                <p:nvPr/>
              </p:nvSpPr>
              <p:spPr>
                <a:xfrm>
                  <a:off x="1001486" y="696686"/>
                  <a:ext cx="986971" cy="986971"/>
                </a:xfrm>
                <a:prstGeom prst="rect">
                  <a:avLst/>
                </a:prstGeom>
                <a:solidFill>
                  <a:srgbClr val="CC608E"/>
                </a:solidFill>
                <a:ln>
                  <a:solidFill>
                    <a:srgbClr val="7E2C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8BA0C9C8-7FDC-E448-8899-58DCBD83021F}"/>
                    </a:ext>
                  </a:extLst>
                </p:cNvPr>
                <p:cNvSpPr/>
                <p:nvPr/>
              </p:nvSpPr>
              <p:spPr>
                <a:xfrm>
                  <a:off x="1153886" y="849086"/>
                  <a:ext cx="986971" cy="986971"/>
                </a:xfrm>
                <a:prstGeom prst="rect">
                  <a:avLst/>
                </a:prstGeom>
                <a:solidFill>
                  <a:srgbClr val="CC608E"/>
                </a:solidFill>
                <a:ln>
                  <a:solidFill>
                    <a:srgbClr val="7E2C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B6A62EF7-9A52-6C49-B8DC-057BD2C8443B}"/>
                    </a:ext>
                  </a:extLst>
                </p:cNvPr>
                <p:cNvSpPr/>
                <p:nvPr/>
              </p:nvSpPr>
              <p:spPr>
                <a:xfrm>
                  <a:off x="1306286" y="1001486"/>
                  <a:ext cx="986971" cy="986971"/>
                </a:xfrm>
                <a:prstGeom prst="rect">
                  <a:avLst/>
                </a:prstGeom>
                <a:solidFill>
                  <a:srgbClr val="CC608E"/>
                </a:solidFill>
                <a:ln>
                  <a:solidFill>
                    <a:srgbClr val="7E2C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/>
                    <a:t>V’</a:t>
                  </a:r>
                </a:p>
              </p:txBody>
            </p:sp>
          </p:grp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CC13ABE9-EE3C-8F4A-B8D0-590E0438F7D4}"/>
                  </a:ext>
                </a:extLst>
              </p:cNvPr>
              <p:cNvSpPr/>
              <p:nvPr/>
            </p:nvSpPr>
            <p:spPr>
              <a:xfrm>
                <a:off x="395925" y="433634"/>
                <a:ext cx="7398029" cy="1596998"/>
              </a:xfrm>
              <a:prstGeom prst="roundRect">
                <a:avLst/>
              </a:prstGeom>
              <a:noFill/>
              <a:ln w="539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C5B06AE-4642-3349-A170-65C8360A5355}"/>
                  </a:ext>
                </a:extLst>
              </p:cNvPr>
              <p:cNvSpPr/>
              <p:nvPr/>
            </p:nvSpPr>
            <p:spPr>
              <a:xfrm>
                <a:off x="3460795" y="250412"/>
                <a:ext cx="950101" cy="3658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</a:rPr>
                  <a:t>(a) ICN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6995CEAE-0847-9A41-BCE1-08CB8D4ED80C}"/>
                      </a:ext>
                    </a:extLst>
                  </p:cNvPr>
                  <p:cNvSpPr/>
                  <p:nvPr/>
                </p:nvSpPr>
                <p:spPr>
                  <a:xfrm>
                    <a:off x="3433835" y="851643"/>
                    <a:ext cx="377512" cy="866122"/>
                  </a:xfrm>
                  <a:prstGeom prst="rect">
                    <a:avLst/>
                  </a:prstGeom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6995CEAE-0847-9A41-BCE1-08CB8D4ED80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33835" y="851643"/>
                    <a:ext cx="377512" cy="86612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4762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CEB13E77-24F2-8F4D-9B4B-0EBA20C4054A}"/>
                      </a:ext>
                    </a:extLst>
                  </p:cNvPr>
                  <p:cNvSpPr/>
                  <p:nvPr/>
                </p:nvSpPr>
                <p:spPr>
                  <a:xfrm>
                    <a:off x="4223810" y="831577"/>
                    <a:ext cx="374173" cy="866122"/>
                  </a:xfrm>
                  <a:prstGeom prst="rect">
                    <a:avLst/>
                  </a:prstGeom>
                  <a:solidFill>
                    <a:srgbClr val="CC608E"/>
                  </a:solidFill>
                  <a:ln>
                    <a:solidFill>
                      <a:srgbClr val="7E2C6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CEB13E77-24F2-8F4D-9B4B-0EBA20C4054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23810" y="831577"/>
                    <a:ext cx="374173" cy="86612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4762"/>
                    </a:stretch>
                  </a:blipFill>
                  <a:ln>
                    <a:solidFill>
                      <a:srgbClr val="7E2C66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7BB9FFC-05D0-364C-B8A4-2DDB22F1B788}"/>
                </a:ext>
              </a:extLst>
            </p:cNvPr>
            <p:cNvCxnSpPr>
              <a:cxnSpLocks/>
              <a:stCxn id="52" idx="2"/>
              <a:endCxn id="66" idx="0"/>
            </p:cNvCxnSpPr>
            <p:nvPr/>
          </p:nvCxnSpPr>
          <p:spPr>
            <a:xfrm flipH="1">
              <a:off x="6920154" y="3399329"/>
              <a:ext cx="4932571" cy="242614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72301C4-645E-0844-A58A-E7F25B81777C}"/>
                </a:ext>
              </a:extLst>
            </p:cNvPr>
            <p:cNvGrpSpPr/>
            <p:nvPr/>
          </p:nvGrpSpPr>
          <p:grpSpPr>
            <a:xfrm>
              <a:off x="12954723" y="5411121"/>
              <a:ext cx="5235100" cy="2017952"/>
              <a:chOff x="6383056" y="3836933"/>
              <a:chExt cx="5235100" cy="2017952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91E16EBC-7427-174E-9A73-AA5F8EB212F9}"/>
                  </a:ext>
                </a:extLst>
              </p:cNvPr>
              <p:cNvGrpSpPr/>
              <p:nvPr/>
            </p:nvGrpSpPr>
            <p:grpSpPr>
              <a:xfrm>
                <a:off x="6383056" y="3836933"/>
                <a:ext cx="5235100" cy="2017952"/>
                <a:chOff x="2971799" y="1369451"/>
                <a:chExt cx="3444406" cy="1451153"/>
              </a:xfrm>
            </p:grpSpPr>
            <p:sp>
              <p:nvSpPr>
                <p:cNvPr id="40" name="Rounded Rectangle 39">
                  <a:extLst>
                    <a:ext uri="{FF2B5EF4-FFF2-40B4-BE49-F238E27FC236}">
                      <a16:creationId xmlns:a16="http://schemas.microsoft.com/office/drawing/2014/main" id="{21D493ED-5E5B-C044-924C-DFB985697369}"/>
                    </a:ext>
                  </a:extLst>
                </p:cNvPr>
                <p:cNvSpPr/>
                <p:nvPr/>
              </p:nvSpPr>
              <p:spPr>
                <a:xfrm>
                  <a:off x="2971799" y="1468887"/>
                  <a:ext cx="3444406" cy="1351717"/>
                </a:xfrm>
                <a:prstGeom prst="roundRect">
                  <a:avLst/>
                </a:prstGeom>
                <a:noFill/>
                <a:ln w="539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40D2B445-D7FA-7743-A9B9-60D3156883E9}"/>
                    </a:ext>
                  </a:extLst>
                </p:cNvPr>
                <p:cNvSpPr/>
                <p:nvPr/>
              </p:nvSpPr>
              <p:spPr>
                <a:xfrm>
                  <a:off x="3799664" y="1369451"/>
                  <a:ext cx="1788676" cy="2387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b="1" dirty="0">
                      <a:solidFill>
                        <a:schemeClr val="tx1"/>
                      </a:solidFill>
                    </a:rPr>
                    <a:t>(c) Unet Decoder</a:t>
                  </a: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AE6BFA3-8A88-D14E-B42F-19CCB4B55A1A}"/>
                    </a:ext>
                  </a:extLst>
                </p:cNvPr>
                <p:cNvSpPr/>
                <p:nvPr/>
              </p:nvSpPr>
              <p:spPr>
                <a:xfrm>
                  <a:off x="3917711" y="1876506"/>
                  <a:ext cx="1583499" cy="706216"/>
                </a:xfrm>
                <a:prstGeom prst="rect">
                  <a:avLst/>
                </a:prstGeom>
                <a:solidFill>
                  <a:srgbClr val="C59A94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/>
                    <a:t>1D Conv Unet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35771F77-347A-A34F-8762-0B9150ADF02F}"/>
                      </a:ext>
                    </a:extLst>
                  </p:cNvPr>
                  <p:cNvSpPr/>
                  <p:nvPr/>
                </p:nvSpPr>
                <p:spPr>
                  <a:xfrm>
                    <a:off x="6693255" y="4261371"/>
                    <a:ext cx="359102" cy="1493444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hangingPunct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35771F77-347A-A34F-8762-0B9150ADF02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93255" y="4261371"/>
                    <a:ext cx="359102" cy="1493444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25000"/>
                    </a:stretch>
                  </a:blipFill>
                  <a:ln>
                    <a:solidFill>
                      <a:schemeClr val="accent1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3DC8495-698A-5B47-95D4-7C274F324508}"/>
                      </a:ext>
                    </a:extLst>
                  </p:cNvPr>
                  <p:cNvSpPr/>
                  <p:nvPr/>
                </p:nvSpPr>
                <p:spPr>
                  <a:xfrm>
                    <a:off x="10968689" y="4179002"/>
                    <a:ext cx="435955" cy="1493444"/>
                  </a:xfrm>
                  <a:prstGeom prst="rect">
                    <a:avLst/>
                  </a:prstGeom>
                  <a:solidFill>
                    <a:srgbClr val="CC608E"/>
                  </a:solidFill>
                  <a:ln>
                    <a:solidFill>
                      <a:srgbClr val="7E2C6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53DC8495-698A-5B47-95D4-7C274F324508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68689" y="4179002"/>
                    <a:ext cx="435955" cy="1493444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>
                    <a:solidFill>
                      <a:srgbClr val="7E2C66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AF8C7AE3-406E-6A40-A1B3-450D40A0DE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3890" y="5052162"/>
                <a:ext cx="285251" cy="0"/>
              </a:xfrm>
              <a:prstGeom prst="straightConnector1">
                <a:avLst/>
              </a:prstGeom>
              <a:ln w="28575"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2703A8E9-F243-3943-ACA0-558BE6005C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19019" y="5038204"/>
                <a:ext cx="285251" cy="0"/>
              </a:xfrm>
              <a:prstGeom prst="straightConnector1">
                <a:avLst/>
              </a:prstGeom>
              <a:ln w="28575"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87AD99F-12BA-A84B-A409-A168EA51D1A9}"/>
                </a:ext>
              </a:extLst>
            </p:cNvPr>
            <p:cNvCxnSpPr>
              <a:cxnSpLocks/>
              <a:stCxn id="37" idx="0"/>
              <a:endCxn id="53" idx="2"/>
            </p:cNvCxnSpPr>
            <p:nvPr/>
          </p:nvCxnSpPr>
          <p:spPr>
            <a:xfrm flipH="1" flipV="1">
              <a:off x="12641031" y="3379263"/>
              <a:ext cx="5117303" cy="2373927"/>
            </a:xfrm>
            <a:prstGeom prst="straightConnector1">
              <a:avLst/>
            </a:prstGeom>
            <a:ln w="28575">
              <a:solidFill>
                <a:srgbClr val="CC608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C020F50E-D1D4-E44E-A9AE-BED070CB57F4}"/>
                </a:ext>
              </a:extLst>
            </p:cNvPr>
            <p:cNvCxnSpPr>
              <a:cxnSpLocks/>
              <a:stCxn id="67" idx="3"/>
              <a:endCxn id="36" idx="1"/>
            </p:cNvCxnSpPr>
            <p:nvPr/>
          </p:nvCxnSpPr>
          <p:spPr>
            <a:xfrm>
              <a:off x="11459363" y="6572198"/>
              <a:ext cx="1805559" cy="10083"/>
            </a:xfrm>
            <a:prstGeom prst="straightConnector1">
              <a:avLst/>
            </a:prstGeom>
            <a:ln w="12700">
              <a:solidFill>
                <a:schemeClr val="bg2">
                  <a:lumMod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Subtitle 2">
                <a:extLst>
                  <a:ext uri="{FF2B5EF4-FFF2-40B4-BE49-F238E27FC236}">
                    <a16:creationId xmlns:a16="http://schemas.microsoft.com/office/drawing/2014/main" id="{3216F45E-A39E-DC45-9C17-21DF53A08A7F}"/>
                  </a:ext>
                </a:extLst>
              </p:cNvPr>
              <p:cNvSpPr>
                <a:spLocks noGrp="1"/>
              </p:cNvSpPr>
              <p:nvPr>
                <p:ph type="subTitle" idx="4294967295"/>
              </p:nvPr>
            </p:nvSpPr>
            <p:spPr>
              <a:xfrm>
                <a:off x="2010182" y="10812912"/>
                <a:ext cx="21029609" cy="2411113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>
                    <a:latin typeface="+mj-lt"/>
                    <a:ea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𝑎𝑢𝑑𝑖𝑜</m:t>
                        </m:r>
                      </m:sub>
                    </m:sSub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4000" dirty="0">
                    <a:latin typeface="+mj-lt"/>
                  </a:rPr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+mj-lt"/>
                  </a:rPr>
                  <a:t>loss to reconstruct audio signals.</a:t>
                </a:r>
              </a:p>
              <a:p>
                <a:r>
                  <a:rPr lang="en-US" sz="4000" dirty="0">
                    <a:latin typeface="+mj-lt"/>
                    <a:ea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𝑐𝑜𝑑𝑒</m:t>
                        </m:r>
                      </m:sub>
                    </m:sSub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4000" dirty="0">
                    <a:latin typeface="+mj-lt"/>
                  </a:rPr>
                  <a:t> is binary cross entropy loss to predict binary bits.</a:t>
                </a:r>
              </a:p>
              <a:p>
                <a:r>
                  <a:rPr lang="en-US" sz="4000" dirty="0">
                    <a:latin typeface="+mj-lt"/>
                  </a:rPr>
                  <a:t>Used Adam optimizer with learning rate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sz="4000" dirty="0">
                    <a:latin typeface="+mj-lt"/>
                  </a:rPr>
                  <a:t> -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4000" dirty="0">
                    <a:latin typeface="+mj-lt"/>
                  </a:rPr>
                  <a:t>. </a:t>
                </a:r>
              </a:p>
              <a:p>
                <a:endParaRPr lang="en-US" sz="4000" dirty="0">
                  <a:latin typeface="+mj-lt"/>
                </a:endParaRPr>
              </a:p>
              <a:p>
                <a:endParaRPr lang="en-US" sz="4000" dirty="0">
                  <a:latin typeface="+mj-lt"/>
                </a:endParaRPr>
              </a:p>
            </p:txBody>
          </p:sp>
        </mc:Choice>
        <mc:Fallback xmlns="">
          <p:sp>
            <p:nvSpPr>
              <p:cNvPr id="77" name="Subtitle 2">
                <a:extLst>
                  <a:ext uri="{FF2B5EF4-FFF2-40B4-BE49-F238E27FC236}">
                    <a16:creationId xmlns:a16="http://schemas.microsoft.com/office/drawing/2014/main" id="{3216F45E-A39E-DC45-9C17-21DF53A08A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4294967295"/>
              </p:nvPr>
            </p:nvSpPr>
            <p:spPr>
              <a:xfrm>
                <a:off x="2010182" y="10812912"/>
                <a:ext cx="21029609" cy="2411113"/>
              </a:xfrm>
              <a:blipFill>
                <a:blip r:embed="rId11"/>
                <a:stretch>
                  <a:fillRect l="-905" t="-4712" b="-99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5690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Convolutional Neural Networks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Experiments: Dataset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4F984A46-7B51-304A-A34D-127F752A8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704" y="5944981"/>
            <a:ext cx="5451290" cy="306395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62B37871-F461-C449-9CD9-974903AD9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0486" y="10022668"/>
            <a:ext cx="7054016" cy="2753864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63771F21-E027-1548-9C7F-7E44EC83D579}"/>
              </a:ext>
            </a:extLst>
          </p:cNvPr>
          <p:cNvGrpSpPr/>
          <p:nvPr/>
        </p:nvGrpSpPr>
        <p:grpSpPr>
          <a:xfrm>
            <a:off x="3107911" y="2166409"/>
            <a:ext cx="10954810" cy="10547357"/>
            <a:chOff x="1570747" y="1871487"/>
            <a:chExt cx="10954810" cy="1054735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48E969F-82A2-2A49-A554-9C243CBA0B01}"/>
                </a:ext>
              </a:extLst>
            </p:cNvPr>
            <p:cNvSpPr txBox="1"/>
            <p:nvPr/>
          </p:nvSpPr>
          <p:spPr>
            <a:xfrm>
              <a:off x="1578913" y="6484151"/>
              <a:ext cx="109466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200" dirty="0">
                  <a:latin typeface="+mj-lt"/>
                </a:rPr>
                <a:t>Video segmentation dataset.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200" dirty="0">
                  <a:latin typeface="+mj-lt"/>
                </a:rPr>
                <a:t>90 videos.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200" dirty="0">
                  <a:latin typeface="+mj-lt"/>
                </a:rPr>
                <a:t>Cropped in 128 x 128 resolution for evaluation.</a:t>
              </a: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B65F712D-869E-4A41-BE67-FCCBE6DD0411}"/>
                </a:ext>
              </a:extLst>
            </p:cNvPr>
            <p:cNvGrpSpPr/>
            <p:nvPr/>
          </p:nvGrpSpPr>
          <p:grpSpPr>
            <a:xfrm>
              <a:off x="1570747" y="1871487"/>
              <a:ext cx="8599347" cy="10547357"/>
              <a:chOff x="1570747" y="1871487"/>
              <a:chExt cx="8599347" cy="10547357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0DAE3BB-AE11-7045-979A-8F4CE30AE0DD}"/>
                  </a:ext>
                </a:extLst>
              </p:cNvPr>
              <p:cNvSpPr txBox="1"/>
              <p:nvPr/>
            </p:nvSpPr>
            <p:spPr>
              <a:xfrm>
                <a:off x="1578913" y="5628773"/>
                <a:ext cx="2369685" cy="707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B9253C"/>
                    </a:solidFill>
                    <a:latin typeface="+mj-lt"/>
                  </a:rPr>
                  <a:t>DAVIS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2E87514-0946-CA4A-87D5-F621B8A14C39}"/>
                  </a:ext>
                </a:extLst>
              </p:cNvPr>
              <p:cNvSpPr txBox="1"/>
              <p:nvPr/>
            </p:nvSpPr>
            <p:spPr>
              <a:xfrm>
                <a:off x="1570747" y="9328387"/>
                <a:ext cx="326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B9253C"/>
                    </a:solidFill>
                    <a:latin typeface="+mj-lt"/>
                  </a:rPr>
                  <a:t>LJ-Speech</a:t>
                </a:r>
                <a:endParaRPr lang="en-US" sz="4800" b="1" dirty="0">
                  <a:solidFill>
                    <a:srgbClr val="B9253C"/>
                  </a:solidFill>
                  <a:latin typeface="+mj-lt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C968B94-4CC7-6946-8EFA-965DC2E2FDA9}"/>
                  </a:ext>
                </a:extLst>
              </p:cNvPr>
              <p:cNvSpPr txBox="1"/>
              <p:nvPr/>
            </p:nvSpPr>
            <p:spPr>
              <a:xfrm>
                <a:off x="1570747" y="10356741"/>
                <a:ext cx="8591181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3200" dirty="0">
                    <a:latin typeface="+mj-lt"/>
                  </a:rPr>
                  <a:t>Speech dataset consisting of audio clips of a single speaker reading books.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3200" dirty="0">
                    <a:latin typeface="+mj-lt"/>
                  </a:rPr>
                  <a:t>13,100 audio clips (22,050 Hz)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3200" dirty="0">
                  <a:latin typeface="+mj-lt"/>
                </a:endParaRPr>
              </a:p>
            </p:txBody>
          </p: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2A06510D-9CFA-F245-9F22-D18E13E84A5B}"/>
                  </a:ext>
                </a:extLst>
              </p:cNvPr>
              <p:cNvGrpSpPr/>
              <p:nvPr/>
            </p:nvGrpSpPr>
            <p:grpSpPr>
              <a:xfrm>
                <a:off x="1578913" y="1871487"/>
                <a:ext cx="8591181" cy="3338088"/>
                <a:chOff x="12580452" y="4246384"/>
                <a:chExt cx="6244476" cy="2426279"/>
              </a:xfrm>
            </p:grpSpPr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919B3980-F927-8E4E-9612-1C766197C265}"/>
                    </a:ext>
                  </a:extLst>
                </p:cNvPr>
                <p:cNvSpPr txBox="1"/>
                <p:nvPr/>
              </p:nvSpPr>
              <p:spPr>
                <a:xfrm>
                  <a:off x="12580453" y="4246384"/>
                  <a:ext cx="2370317" cy="5145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000" b="1" dirty="0">
                      <a:solidFill>
                        <a:srgbClr val="B9253C"/>
                      </a:solidFill>
                      <a:latin typeface="+mj-lt"/>
                    </a:rPr>
                    <a:t>MS COCO</a:t>
                  </a:r>
                  <a:endParaRPr lang="en-US" sz="4800" b="1" dirty="0">
                    <a:solidFill>
                      <a:srgbClr val="B9253C"/>
                    </a:solidFill>
                    <a:latin typeface="+mj-lt"/>
                  </a:endParaRPr>
                </a:p>
              </p:txBody>
            </p: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00200D38-C6DA-E24B-A0FA-1B78C40FB3E5}"/>
                    </a:ext>
                  </a:extLst>
                </p:cNvPr>
                <p:cNvSpPr txBox="1"/>
                <p:nvPr/>
              </p:nvSpPr>
              <p:spPr>
                <a:xfrm>
                  <a:off x="12580452" y="4815900"/>
                  <a:ext cx="6244476" cy="18567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3200" dirty="0">
                      <a:latin typeface="+mj-lt"/>
                    </a:rPr>
                    <a:t>Object detection dataset.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3200" dirty="0">
                      <a:latin typeface="+mj-lt"/>
                    </a:rPr>
                    <a:t>330,000 images.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3200" dirty="0">
                      <a:latin typeface="+mj-lt"/>
                    </a:rPr>
                    <a:t>Random cropped in 128 x 128 resolution for training.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US" sz="3200" dirty="0">
                    <a:latin typeface="+mj-lt"/>
                  </a:endParaRPr>
                </a:p>
              </p:txBody>
            </p:sp>
          </p:grpSp>
        </p:grpSp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4D22FA1A-3E3E-1E4B-A7FB-D32FA018BA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45349" y="2134778"/>
            <a:ext cx="50800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41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Convolutional Neural Networks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Experiments: Quantitative </a:t>
            </a:r>
            <a:r>
              <a:rPr lang="en-US" sz="4800" i="1" dirty="0" err="1">
                <a:solidFill>
                  <a:schemeClr val="bg1"/>
                </a:solidFill>
              </a:rPr>
              <a:t>Analaysis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E52E2B-9C4F-7E4B-9BE4-F53CE55B3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484" y="7404249"/>
            <a:ext cx="13937486" cy="20302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3CE1BB-EE84-4845-809B-906E7E13E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4978" y="3849865"/>
            <a:ext cx="5587880" cy="203026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C4668EC-47B3-074A-87EE-497DA9F5D8D8}"/>
              </a:ext>
            </a:extLst>
          </p:cNvPr>
          <p:cNvSpPr txBox="1"/>
          <p:nvPr/>
        </p:nvSpPr>
        <p:spPr>
          <a:xfrm>
            <a:off x="7422674" y="5880128"/>
            <a:ext cx="1013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</a:rPr>
              <a:t>Table ?. The table of the average PSNR between embedded audio A′ and original audio A of </a:t>
            </a:r>
            <a:r>
              <a:rPr lang="en-US" sz="2400" dirty="0" err="1">
                <a:latin typeface="+mj-lt"/>
              </a:rPr>
              <a:t>HvCNN</a:t>
            </a:r>
            <a:r>
              <a:rPr lang="en-US" sz="2400" dirty="0">
                <a:latin typeface="+mj-lt"/>
              </a:rPr>
              <a:t> on LJ Speech.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2BE0FB-8FC0-D743-A5FB-7862F00D5276}"/>
              </a:ext>
            </a:extLst>
          </p:cNvPr>
          <p:cNvSpPr txBox="1"/>
          <p:nvPr/>
        </p:nvSpPr>
        <p:spPr>
          <a:xfrm>
            <a:off x="4905983" y="9412861"/>
            <a:ext cx="14570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</a:rPr>
              <a:t>Table ?. The table of the average PSNR and MS-SSIM of </a:t>
            </a:r>
            <a:r>
              <a:rPr lang="en-US" sz="2400" dirty="0" err="1">
                <a:latin typeface="+mj-lt"/>
              </a:rPr>
              <a:t>HvCNN</a:t>
            </a:r>
            <a:r>
              <a:rPr lang="en-US" sz="2400" dirty="0">
                <a:latin typeface="+mj-lt"/>
              </a:rPr>
              <a:t> on DAVIS 2017 including metrics to for the capacity. </a:t>
            </a:r>
          </a:p>
          <a:p>
            <a:pPr algn="ctr"/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45002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Convolutional Neural Networks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Experiments: Qualitative Comparison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DD0F82-A4F8-B14D-AC03-5674433A50B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099033" y="1815322"/>
            <a:ext cx="14224000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1DD7B3-495E-684C-AED5-50A8E66BBA7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998211" y="4597400"/>
            <a:ext cx="14287500" cy="2324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5383CA-8BBA-464F-BDA1-75AC73A20FA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085556" y="6858000"/>
            <a:ext cx="14211300" cy="2362200"/>
          </a:xfrm>
          <a:prstGeom prst="rect">
            <a:avLst/>
          </a:prstGeom>
        </p:spPr>
      </p:pic>
      <p:pic>
        <p:nvPicPr>
          <p:cNvPr id="7" name="output_audio_origin_00" descr="output_audio_origin_00">
            <a:hlinkClick r:id="" action="ppaction://media"/>
            <a:extLst>
              <a:ext uri="{FF2B5EF4-FFF2-40B4-BE49-F238E27FC236}">
                <a16:creationId xmlns:a16="http://schemas.microsoft.com/office/drawing/2014/main" id="{5419001E-7659-B645-A5EC-8445D750C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172689" y="9951895"/>
            <a:ext cx="812800" cy="812800"/>
          </a:xfrm>
          <a:prstGeom prst="rect">
            <a:avLst/>
          </a:prstGeom>
        </p:spPr>
      </p:pic>
      <p:pic>
        <p:nvPicPr>
          <p:cNvPr id="9" name="output_audio_origin_09" descr="output_audio_origin_09">
            <a:hlinkClick r:id="" action="ppaction://media"/>
            <a:extLst>
              <a:ext uri="{FF2B5EF4-FFF2-40B4-BE49-F238E27FC236}">
                <a16:creationId xmlns:a16="http://schemas.microsoft.com/office/drawing/2014/main" id="{1836DA3D-C001-9E45-97B8-AA6875EDA7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429869" y="9951895"/>
            <a:ext cx="812800" cy="812800"/>
          </a:xfrm>
          <a:prstGeom prst="rect">
            <a:avLst/>
          </a:prstGeom>
        </p:spPr>
      </p:pic>
      <p:pic>
        <p:nvPicPr>
          <p:cNvPr id="10" name="output_audio_origin_19" descr="output_audio_origin_19">
            <a:hlinkClick r:id="" action="ppaction://media"/>
            <a:extLst>
              <a:ext uri="{FF2B5EF4-FFF2-40B4-BE49-F238E27FC236}">
                <a16:creationId xmlns:a16="http://schemas.microsoft.com/office/drawing/2014/main" id="{9144D5B1-0712-4B45-9A61-BBD2CAF9965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0687049" y="9951895"/>
            <a:ext cx="812800" cy="812800"/>
          </a:xfrm>
          <a:prstGeom prst="rect">
            <a:avLst/>
          </a:prstGeom>
        </p:spPr>
      </p:pic>
      <p:pic>
        <p:nvPicPr>
          <p:cNvPr id="11" name="output_audio_origin_29" descr="output_audio_origin_29">
            <a:hlinkClick r:id="" action="ppaction://media"/>
            <a:extLst>
              <a:ext uri="{FF2B5EF4-FFF2-40B4-BE49-F238E27FC236}">
                <a16:creationId xmlns:a16="http://schemas.microsoft.com/office/drawing/2014/main" id="{C25D58D8-9F68-7842-B099-1BF65822027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3070986" y="9857459"/>
            <a:ext cx="812800" cy="812800"/>
          </a:xfrm>
          <a:prstGeom prst="rect">
            <a:avLst/>
          </a:prstGeom>
        </p:spPr>
      </p:pic>
      <p:pic>
        <p:nvPicPr>
          <p:cNvPr id="12" name="output_audio_origin_39" descr="output_audio_origin_39">
            <a:hlinkClick r:id="" action="ppaction://media"/>
            <a:extLst>
              <a:ext uri="{FF2B5EF4-FFF2-40B4-BE49-F238E27FC236}">
                <a16:creationId xmlns:a16="http://schemas.microsoft.com/office/drawing/2014/main" id="{34BC1654-B634-C448-92C4-D504A72A530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5396552" y="9857459"/>
            <a:ext cx="812800" cy="812800"/>
          </a:xfrm>
          <a:prstGeom prst="rect">
            <a:avLst/>
          </a:prstGeom>
        </p:spPr>
      </p:pic>
      <p:pic>
        <p:nvPicPr>
          <p:cNvPr id="13" name="output_audio_origin_49" descr="output_audio_origin_49">
            <a:hlinkClick r:id="" action="ppaction://media"/>
            <a:extLst>
              <a:ext uri="{FF2B5EF4-FFF2-40B4-BE49-F238E27FC236}">
                <a16:creationId xmlns:a16="http://schemas.microsoft.com/office/drawing/2014/main" id="{DEDDD032-BB24-AC49-A662-4F0C3AA4C60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7653732" y="9857459"/>
            <a:ext cx="812800" cy="812800"/>
          </a:xfrm>
          <a:prstGeom prst="rect">
            <a:avLst/>
          </a:prstGeom>
        </p:spPr>
      </p:pic>
      <p:pic>
        <p:nvPicPr>
          <p:cNvPr id="14" name="output_audio_cover_00" descr="output_audio_cover_00">
            <a:hlinkClick r:id="" action="ppaction://media"/>
            <a:extLst>
              <a:ext uri="{FF2B5EF4-FFF2-40B4-BE49-F238E27FC236}">
                <a16:creationId xmlns:a16="http://schemas.microsoft.com/office/drawing/2014/main" id="{BE9AEF1A-DFEE-5F47-BD64-19A5BF6702FC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183777" y="11590983"/>
            <a:ext cx="812800" cy="812800"/>
          </a:xfrm>
          <a:prstGeom prst="rect">
            <a:avLst/>
          </a:prstGeom>
        </p:spPr>
      </p:pic>
      <p:pic>
        <p:nvPicPr>
          <p:cNvPr id="15" name="output_audio_cover_09" descr="output_audio_cover_09">
            <a:hlinkClick r:id="" action="ppaction://media"/>
            <a:extLst>
              <a:ext uri="{FF2B5EF4-FFF2-40B4-BE49-F238E27FC236}">
                <a16:creationId xmlns:a16="http://schemas.microsoft.com/office/drawing/2014/main" id="{DB59F40E-C2AE-D944-AD44-67C7D9857312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429869" y="11580851"/>
            <a:ext cx="812800" cy="812800"/>
          </a:xfrm>
          <a:prstGeom prst="rect">
            <a:avLst/>
          </a:prstGeom>
        </p:spPr>
      </p:pic>
      <p:pic>
        <p:nvPicPr>
          <p:cNvPr id="16" name="output_audio_cover_19" descr="output_audio_cover_19">
            <a:hlinkClick r:id="" action="ppaction://media"/>
            <a:extLst>
              <a:ext uri="{FF2B5EF4-FFF2-40B4-BE49-F238E27FC236}">
                <a16:creationId xmlns:a16="http://schemas.microsoft.com/office/drawing/2014/main" id="{5FA0B356-155E-DC4E-8ECB-EFCE1E9E0A4F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0655518" y="11580851"/>
            <a:ext cx="812800" cy="812800"/>
          </a:xfrm>
          <a:prstGeom prst="rect">
            <a:avLst/>
          </a:prstGeom>
        </p:spPr>
      </p:pic>
      <p:pic>
        <p:nvPicPr>
          <p:cNvPr id="17" name="output_audio_cover_29" descr="output_audio_cover_29">
            <a:hlinkClick r:id="" action="ppaction://media"/>
            <a:extLst>
              <a:ext uri="{FF2B5EF4-FFF2-40B4-BE49-F238E27FC236}">
                <a16:creationId xmlns:a16="http://schemas.microsoft.com/office/drawing/2014/main" id="{60262BE5-3EAE-694E-BD3B-1EB5C71D2550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3070986" y="11567677"/>
            <a:ext cx="812800" cy="812800"/>
          </a:xfrm>
          <a:prstGeom prst="rect">
            <a:avLst/>
          </a:prstGeom>
        </p:spPr>
      </p:pic>
      <p:pic>
        <p:nvPicPr>
          <p:cNvPr id="18" name="output_audio_cover_39" descr="output_audio_cover_39">
            <a:hlinkClick r:id="" action="ppaction://media"/>
            <a:extLst>
              <a:ext uri="{FF2B5EF4-FFF2-40B4-BE49-F238E27FC236}">
                <a16:creationId xmlns:a16="http://schemas.microsoft.com/office/drawing/2014/main" id="{092CD496-C8C8-C740-AA52-D08E5412C4D3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5396552" y="11567677"/>
            <a:ext cx="812800" cy="812800"/>
          </a:xfrm>
          <a:prstGeom prst="rect">
            <a:avLst/>
          </a:prstGeom>
        </p:spPr>
      </p:pic>
      <p:pic>
        <p:nvPicPr>
          <p:cNvPr id="19" name="output_audio_cover_49" descr="output_audio_cover_49">
            <a:hlinkClick r:id="" action="ppaction://media"/>
            <a:extLst>
              <a:ext uri="{FF2B5EF4-FFF2-40B4-BE49-F238E27FC236}">
                <a16:creationId xmlns:a16="http://schemas.microsoft.com/office/drawing/2014/main" id="{7F8044BD-EC15-5549-AA38-06E230DEA127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7653732" y="11494278"/>
            <a:ext cx="812800" cy="8128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0A9245B-0F02-8A44-8CCC-A193C92B8A6D}"/>
              </a:ext>
            </a:extLst>
          </p:cNvPr>
          <p:cNvSpPr txBox="1"/>
          <p:nvPr/>
        </p:nvSpPr>
        <p:spPr>
          <a:xfrm>
            <a:off x="-958715" y="9968011"/>
            <a:ext cx="10034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Original audio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18400F-9C71-F64A-BF1A-61826DFEACB9}"/>
              </a:ext>
            </a:extLst>
          </p:cNvPr>
          <p:cNvSpPr txBox="1"/>
          <p:nvPr/>
        </p:nvSpPr>
        <p:spPr>
          <a:xfrm>
            <a:off x="-999241" y="11664085"/>
            <a:ext cx="10034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Encoded audio </a:t>
            </a:r>
          </a:p>
        </p:txBody>
      </p:sp>
    </p:spTree>
    <p:extLst>
      <p:ext uri="{BB962C8B-B14F-4D97-AF65-F5344CB8AC3E}">
        <p14:creationId xmlns:p14="http://schemas.microsoft.com/office/powerpoint/2010/main" val="119681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7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7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7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7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7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7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Convolutional Neural Networks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Experiments: Qualitative Comparison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197C06-0CF2-4746-90D7-FA371330D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5474" y="1743710"/>
            <a:ext cx="16212344" cy="83823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10CF36-AF1A-1249-9FA7-0AB2F65E1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454" y="7383780"/>
            <a:ext cx="15160784" cy="51261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388561-AFDC-DC40-B0C9-8B3286878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9182" y="2383822"/>
            <a:ext cx="15013442" cy="50685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81F29D-F934-2D46-AEA6-2439B1A70E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3852" y="7974272"/>
            <a:ext cx="415330" cy="152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44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Convolutional Neural Networks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Conclusion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2610733"/>
            <a:ext cx="21029609" cy="9236709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j-lt"/>
              </a:rPr>
              <a:t>The </a:t>
            </a:r>
            <a:r>
              <a:rPr lang="en-US" sz="4800" dirty="0" err="1">
                <a:latin typeface="+mj-lt"/>
              </a:rPr>
              <a:t>HvCNN</a:t>
            </a:r>
            <a:r>
              <a:rPr lang="en-US" sz="4800" dirty="0">
                <a:latin typeface="+mj-lt"/>
              </a:rPr>
              <a:t> model has significance as a sophisticatedly designed baseline.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Although we introduce the image compression network, the capacity of model was not enough to hide video data.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The </a:t>
            </a:r>
            <a:r>
              <a:rPr lang="en-US" sz="4800" dirty="0" err="1">
                <a:latin typeface="+mj-lt"/>
              </a:rPr>
              <a:t>HvCNN</a:t>
            </a:r>
            <a:r>
              <a:rPr lang="en-US" sz="4800" dirty="0">
                <a:latin typeface="+mj-lt"/>
              </a:rPr>
              <a:t> is enable to recover the secret video properly in terms of the PSNR and MS-SSIM scores. 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However, in terms of audio quality, we find that explicit noise is added in embedded audio A.</a:t>
            </a:r>
          </a:p>
        </p:txBody>
      </p:sp>
    </p:spTree>
    <p:extLst>
      <p:ext uri="{BB962C8B-B14F-4D97-AF65-F5344CB8AC3E}">
        <p14:creationId xmlns:p14="http://schemas.microsoft.com/office/powerpoint/2010/main" val="3047517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Flow-based Models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Motivation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057ED84-EDA2-EA4A-BDD3-43C94ED962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2940731"/>
            <a:ext cx="21029609" cy="4195565"/>
          </a:xfrm>
        </p:spPr>
        <p:txBody>
          <a:bodyPr>
            <a:normAutofit/>
          </a:bodyPr>
          <a:lstStyle/>
          <a:p>
            <a:r>
              <a:rPr lang="en-US" sz="4800" dirty="0" err="1">
                <a:latin typeface="+mj-lt"/>
              </a:rPr>
              <a:t>HvCNN</a:t>
            </a:r>
            <a:r>
              <a:rPr lang="en-US" sz="4800" dirty="0">
                <a:latin typeface="+mj-lt"/>
              </a:rPr>
              <a:t> has limitations in that it is difficult to hide a large amount of video and there is clear noise in audio. 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There is a need to improve the pipeline that generates audio to solve the noise issue.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EA0C1-70C6-D441-A70C-DD4C2D6CF35B}"/>
              </a:ext>
            </a:extLst>
          </p:cNvPr>
          <p:cNvSpPr txBox="1"/>
          <p:nvPr/>
        </p:nvSpPr>
        <p:spPr>
          <a:xfrm>
            <a:off x="7399315" y="9480709"/>
            <a:ext cx="100347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C00000"/>
                </a:solidFill>
                <a:latin typeface="+mj-lt"/>
              </a:rPr>
              <a:t>WaveGlow</a:t>
            </a: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34BAB75E-1335-754E-8697-F72C7BE9A709}"/>
              </a:ext>
            </a:extLst>
          </p:cNvPr>
          <p:cNvSpPr/>
          <p:nvPr/>
        </p:nvSpPr>
        <p:spPr>
          <a:xfrm>
            <a:off x="11760699" y="7286405"/>
            <a:ext cx="1311965" cy="1630017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436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Flow-based Models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</a:t>
            </a:r>
            <a:endParaRPr lang="en-US" sz="48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C642E28-3AF9-4B4A-8BDE-30045626E7D5}"/>
              </a:ext>
            </a:extLst>
          </p:cNvPr>
          <p:cNvGrpSpPr/>
          <p:nvPr/>
        </p:nvGrpSpPr>
        <p:grpSpPr>
          <a:xfrm>
            <a:off x="5695258" y="3175366"/>
            <a:ext cx="1266857" cy="1245015"/>
            <a:chOff x="1001486" y="696686"/>
            <a:chExt cx="1291771" cy="129177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C8B1BD-997B-5F45-94CC-C3E68675C379}"/>
                </a:ext>
              </a:extLst>
            </p:cNvPr>
            <p:cNvSpPr/>
            <p:nvPr/>
          </p:nvSpPr>
          <p:spPr>
            <a:xfrm>
              <a:off x="1001486" y="696686"/>
              <a:ext cx="986971" cy="9869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A9E91B-4352-8542-8C3D-206909B49825}"/>
                </a:ext>
              </a:extLst>
            </p:cNvPr>
            <p:cNvSpPr/>
            <p:nvPr/>
          </p:nvSpPr>
          <p:spPr>
            <a:xfrm>
              <a:off x="1153886" y="849086"/>
              <a:ext cx="986971" cy="9869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EA08CF9-1AA0-1540-9F19-B4C065AC2A45}"/>
                </a:ext>
              </a:extLst>
            </p:cNvPr>
            <p:cNvSpPr/>
            <p:nvPr/>
          </p:nvSpPr>
          <p:spPr>
            <a:xfrm>
              <a:off x="1306286" y="1001486"/>
              <a:ext cx="986971" cy="9869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V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2B704F-F70D-0849-85A3-308C370C5554}"/>
              </a:ext>
            </a:extLst>
          </p:cNvPr>
          <p:cNvGrpSpPr/>
          <p:nvPr/>
        </p:nvGrpSpPr>
        <p:grpSpPr>
          <a:xfrm>
            <a:off x="5352759" y="5047759"/>
            <a:ext cx="1943973" cy="1791076"/>
            <a:chOff x="868167" y="1940894"/>
            <a:chExt cx="1291772" cy="1190172"/>
          </a:xfrm>
        </p:grpSpPr>
        <p:sp>
          <p:nvSpPr>
            <p:cNvPr id="11" name="Trapezium 10">
              <a:extLst>
                <a:ext uri="{FF2B5EF4-FFF2-40B4-BE49-F238E27FC236}">
                  <a16:creationId xmlns:a16="http://schemas.microsoft.com/office/drawing/2014/main" id="{E0C66D60-1AB5-0447-9D35-64D02174AA57}"/>
                </a:ext>
              </a:extLst>
            </p:cNvPr>
            <p:cNvSpPr/>
            <p:nvPr/>
          </p:nvSpPr>
          <p:spPr>
            <a:xfrm rot="10800000">
              <a:off x="868167" y="1940894"/>
              <a:ext cx="1291772" cy="1190172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C15CAB-3F59-964B-8775-0009A4AA4425}"/>
                </a:ext>
              </a:extLst>
            </p:cNvPr>
            <p:cNvSpPr txBox="1"/>
            <p:nvPr/>
          </p:nvSpPr>
          <p:spPr>
            <a:xfrm>
              <a:off x="980652" y="2351314"/>
              <a:ext cx="1066800" cy="347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Encoder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854BD9-6434-7540-9B57-01E6CDD090E6}"/>
              </a:ext>
            </a:extLst>
          </p:cNvPr>
          <p:cNvGrpSpPr/>
          <p:nvPr/>
        </p:nvGrpSpPr>
        <p:grpSpPr>
          <a:xfrm>
            <a:off x="5364294" y="8270102"/>
            <a:ext cx="1943973" cy="1791076"/>
            <a:chOff x="875832" y="3429000"/>
            <a:chExt cx="1291772" cy="1190172"/>
          </a:xfrm>
        </p:grpSpPr>
        <p:sp>
          <p:nvSpPr>
            <p:cNvPr id="14" name="Trapezium 13">
              <a:extLst>
                <a:ext uri="{FF2B5EF4-FFF2-40B4-BE49-F238E27FC236}">
                  <a16:creationId xmlns:a16="http://schemas.microsoft.com/office/drawing/2014/main" id="{C74209A7-DF0B-5B4A-BAFF-44B47B196622}"/>
                </a:ext>
              </a:extLst>
            </p:cNvPr>
            <p:cNvSpPr/>
            <p:nvPr/>
          </p:nvSpPr>
          <p:spPr>
            <a:xfrm>
              <a:off x="875832" y="3429000"/>
              <a:ext cx="1291772" cy="1190172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5DB166-30E1-FD4E-A6F0-20CF1B28AF8C}"/>
                </a:ext>
              </a:extLst>
            </p:cNvPr>
            <p:cNvSpPr txBox="1"/>
            <p:nvPr/>
          </p:nvSpPr>
          <p:spPr>
            <a:xfrm>
              <a:off x="980652" y="3839420"/>
              <a:ext cx="1066800" cy="347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Decoder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2B6EE6F-AFDC-3343-9164-8A80FCB10D27}"/>
              </a:ext>
            </a:extLst>
          </p:cNvPr>
          <p:cNvSpPr/>
          <p:nvPr/>
        </p:nvSpPr>
        <p:spPr>
          <a:xfrm>
            <a:off x="5840777" y="6990593"/>
            <a:ext cx="967935" cy="29660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A80595-14A7-A942-BA57-3585073C0C66}"/>
              </a:ext>
            </a:extLst>
          </p:cNvPr>
          <p:cNvSpPr/>
          <p:nvPr/>
        </p:nvSpPr>
        <p:spPr>
          <a:xfrm>
            <a:off x="5852314" y="7821746"/>
            <a:ext cx="967935" cy="296603"/>
          </a:xfrm>
          <a:prstGeom prst="rect">
            <a:avLst/>
          </a:prstGeom>
          <a:solidFill>
            <a:srgbClr val="CC608E"/>
          </a:solidFill>
          <a:ln>
            <a:solidFill>
              <a:srgbClr val="7E2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C’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DD1E9A3-1FCE-F14D-859B-1776CBA00443}"/>
              </a:ext>
            </a:extLst>
          </p:cNvPr>
          <p:cNvCxnSpPr/>
          <p:nvPr/>
        </p:nvCxnSpPr>
        <p:spPr>
          <a:xfrm>
            <a:off x="5352757" y="7582643"/>
            <a:ext cx="195551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B337546-F517-8446-8A9B-E7A1F14BCE59}"/>
              </a:ext>
            </a:extLst>
          </p:cNvPr>
          <p:cNvCxnSpPr/>
          <p:nvPr/>
        </p:nvCxnSpPr>
        <p:spPr>
          <a:xfrm>
            <a:off x="6324744" y="4510225"/>
            <a:ext cx="0" cy="4240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17CC5B6-3281-B547-B15C-3FA6B9FCA26A}"/>
              </a:ext>
            </a:extLst>
          </p:cNvPr>
          <p:cNvCxnSpPr/>
          <p:nvPr/>
        </p:nvCxnSpPr>
        <p:spPr>
          <a:xfrm>
            <a:off x="6324744" y="10215480"/>
            <a:ext cx="0" cy="424042"/>
          </a:xfrm>
          <a:prstGeom prst="straightConnector1">
            <a:avLst/>
          </a:prstGeom>
          <a:ln w="28575">
            <a:solidFill>
              <a:srgbClr val="CC60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7CBBB3-0A4C-2D4C-9024-6A5809D6BE3F}"/>
              </a:ext>
            </a:extLst>
          </p:cNvPr>
          <p:cNvGrpSpPr/>
          <p:nvPr/>
        </p:nvGrpSpPr>
        <p:grpSpPr>
          <a:xfrm>
            <a:off x="5713098" y="10765452"/>
            <a:ext cx="1266857" cy="1245015"/>
            <a:chOff x="1001486" y="696686"/>
            <a:chExt cx="1291771" cy="129177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73AD132-2427-8848-8FA4-DD957FFE6D9F}"/>
                </a:ext>
              </a:extLst>
            </p:cNvPr>
            <p:cNvSpPr/>
            <p:nvPr/>
          </p:nvSpPr>
          <p:spPr>
            <a:xfrm>
              <a:off x="1001486" y="696686"/>
              <a:ext cx="986971" cy="986971"/>
            </a:xfrm>
            <a:prstGeom prst="rect">
              <a:avLst/>
            </a:prstGeom>
            <a:solidFill>
              <a:srgbClr val="CC608E"/>
            </a:solidFill>
            <a:ln>
              <a:solidFill>
                <a:srgbClr val="7E2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2FF8D0D-6735-BE40-B483-52C6948773A5}"/>
                </a:ext>
              </a:extLst>
            </p:cNvPr>
            <p:cNvSpPr/>
            <p:nvPr/>
          </p:nvSpPr>
          <p:spPr>
            <a:xfrm>
              <a:off x="1153886" y="849086"/>
              <a:ext cx="986971" cy="986971"/>
            </a:xfrm>
            <a:prstGeom prst="rect">
              <a:avLst/>
            </a:prstGeom>
            <a:solidFill>
              <a:srgbClr val="CC608E"/>
            </a:solidFill>
            <a:ln>
              <a:solidFill>
                <a:srgbClr val="7E2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106FBEC-6388-1B4B-9FD4-3C34BBE81433}"/>
                </a:ext>
              </a:extLst>
            </p:cNvPr>
            <p:cNvSpPr/>
            <p:nvPr/>
          </p:nvSpPr>
          <p:spPr>
            <a:xfrm>
              <a:off x="1306286" y="1001486"/>
              <a:ext cx="986971" cy="986971"/>
            </a:xfrm>
            <a:prstGeom prst="rect">
              <a:avLst/>
            </a:prstGeom>
            <a:solidFill>
              <a:srgbClr val="CC608E"/>
            </a:solidFill>
            <a:ln>
              <a:solidFill>
                <a:srgbClr val="7E2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V’</a:t>
              </a:r>
            </a:p>
          </p:txBody>
        </p:sp>
      </p:grp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4E22A15-2BE0-FF40-985F-A3C4C63C0067}"/>
              </a:ext>
            </a:extLst>
          </p:cNvPr>
          <p:cNvSpPr/>
          <p:nvPr/>
        </p:nvSpPr>
        <p:spPr>
          <a:xfrm>
            <a:off x="4642090" y="2779502"/>
            <a:ext cx="3461455" cy="9547373"/>
          </a:xfrm>
          <a:prstGeom prst="roundRect">
            <a:avLst/>
          </a:prstGeom>
          <a:noFill/>
          <a:ln w="539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0437324-652E-714D-BF42-3C8161A5BF5C}"/>
              </a:ext>
            </a:extLst>
          </p:cNvPr>
          <p:cNvSpPr/>
          <p:nvPr/>
        </p:nvSpPr>
        <p:spPr>
          <a:xfrm>
            <a:off x="5522038" y="2566706"/>
            <a:ext cx="1774694" cy="368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(a) ICN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11CCE60-0189-864D-BCEE-B4845C1071E6}"/>
              </a:ext>
            </a:extLst>
          </p:cNvPr>
          <p:cNvCxnSpPr>
            <a:cxnSpLocks/>
          </p:cNvCxnSpPr>
          <p:nvPr/>
        </p:nvCxnSpPr>
        <p:spPr>
          <a:xfrm flipV="1">
            <a:off x="6950675" y="5053661"/>
            <a:ext cx="5229715" cy="20526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C1B2136-336E-1C44-AF56-5F83D9AFA0C2}"/>
              </a:ext>
            </a:extLst>
          </p:cNvPr>
          <p:cNvCxnSpPr>
            <a:cxnSpLocks/>
          </p:cNvCxnSpPr>
          <p:nvPr/>
        </p:nvCxnSpPr>
        <p:spPr>
          <a:xfrm flipH="1">
            <a:off x="6950677" y="5924933"/>
            <a:ext cx="5127750" cy="2044585"/>
          </a:xfrm>
          <a:prstGeom prst="straightConnector1">
            <a:avLst/>
          </a:prstGeom>
          <a:ln w="28575">
            <a:solidFill>
              <a:srgbClr val="CC60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D3FAF72-E38A-6943-B700-8EBBAC7F6DD2}"/>
              </a:ext>
            </a:extLst>
          </p:cNvPr>
          <p:cNvGrpSpPr/>
          <p:nvPr/>
        </p:nvGrpSpPr>
        <p:grpSpPr>
          <a:xfrm>
            <a:off x="16600003" y="2836880"/>
            <a:ext cx="3140319" cy="683949"/>
            <a:chOff x="10183756" y="703285"/>
            <a:chExt cx="2086744" cy="454485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BFDC0AB5-CDB9-A94E-A461-0ACE31F637FA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10439222" y="612955"/>
              <a:ext cx="0" cy="485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DB532AA-22C4-4A4E-962D-4DAA0B830CF3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10432839" y="801289"/>
              <a:ext cx="0" cy="498165"/>
            </a:xfrm>
            <a:prstGeom prst="straightConnector1">
              <a:avLst/>
            </a:prstGeom>
            <a:ln w="38100">
              <a:solidFill>
                <a:srgbClr val="CC608E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DC12C5-8221-FE47-83BA-F041DE7ACD29}"/>
                </a:ext>
              </a:extLst>
            </p:cNvPr>
            <p:cNvSpPr txBox="1"/>
            <p:nvPr/>
          </p:nvSpPr>
          <p:spPr>
            <a:xfrm>
              <a:off x="10820879" y="703285"/>
              <a:ext cx="1250045" cy="265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Hiding stage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E397145-ED0B-594A-BC13-5C761B00F88F}"/>
                </a:ext>
              </a:extLst>
            </p:cNvPr>
            <p:cNvSpPr txBox="1"/>
            <p:nvPr/>
          </p:nvSpPr>
          <p:spPr>
            <a:xfrm>
              <a:off x="10656582" y="891896"/>
              <a:ext cx="1613918" cy="265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Revealing stage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DB225EE-392E-134A-B21A-8F7118E98C7C}"/>
              </a:ext>
            </a:extLst>
          </p:cNvPr>
          <p:cNvGrpSpPr/>
          <p:nvPr/>
        </p:nvGrpSpPr>
        <p:grpSpPr>
          <a:xfrm>
            <a:off x="11580092" y="4178138"/>
            <a:ext cx="7380045" cy="6037344"/>
            <a:chOff x="7002579" y="1252949"/>
            <a:chExt cx="4904047" cy="4011821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F776D45B-9292-E54E-9ABF-041692449F35}"/>
                </a:ext>
              </a:extLst>
            </p:cNvPr>
            <p:cNvSpPr/>
            <p:nvPr/>
          </p:nvSpPr>
          <p:spPr>
            <a:xfrm>
              <a:off x="7002579" y="1327085"/>
              <a:ext cx="4904047" cy="3937685"/>
            </a:xfrm>
            <a:prstGeom prst="roundRect">
              <a:avLst/>
            </a:prstGeom>
            <a:noFill/>
            <a:ln w="539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0A96829-F20D-114F-AC76-8472E4C6A7A8}"/>
                </a:ext>
              </a:extLst>
            </p:cNvPr>
            <p:cNvSpPr/>
            <p:nvPr/>
          </p:nvSpPr>
          <p:spPr>
            <a:xfrm>
              <a:off x="8619974" y="1252949"/>
              <a:ext cx="1659035" cy="205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(c) WaveGlow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830872A-0E7C-8448-88AD-F66EE01FAB7B}"/>
                </a:ext>
              </a:extLst>
            </p:cNvPr>
            <p:cNvSpPr/>
            <p:nvPr/>
          </p:nvSpPr>
          <p:spPr>
            <a:xfrm>
              <a:off x="7363926" y="1743978"/>
              <a:ext cx="2180493" cy="8797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WaveGlow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90DE6CF-2CD6-3448-9E31-711A77B2A8F1}"/>
                </a:ext>
              </a:extLst>
            </p:cNvPr>
            <p:cNvGrpSpPr/>
            <p:nvPr/>
          </p:nvGrpSpPr>
          <p:grpSpPr>
            <a:xfrm>
              <a:off x="8229900" y="2733918"/>
              <a:ext cx="272342" cy="498166"/>
              <a:chOff x="8252677" y="2930834"/>
              <a:chExt cx="280196" cy="692668"/>
            </a:xfrm>
          </p:grpSpPr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D5244424-469A-684A-B722-FCE0D17761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52677" y="2930834"/>
                <a:ext cx="0" cy="67491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>
                <a:extLst>
                  <a:ext uri="{FF2B5EF4-FFF2-40B4-BE49-F238E27FC236}">
                    <a16:creationId xmlns:a16="http://schemas.microsoft.com/office/drawing/2014/main" id="{9BAF8483-F0CC-2549-BC7B-4918E4E6C5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32873" y="2930836"/>
                <a:ext cx="0" cy="692666"/>
              </a:xfrm>
              <a:prstGeom prst="straightConnector1">
                <a:avLst/>
              </a:prstGeom>
              <a:ln w="28575"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1A4D4704-51A7-CB4A-BA3D-820FB4905E65}"/>
                </a:ext>
              </a:extLst>
            </p:cNvPr>
            <p:cNvSpPr/>
            <p:nvPr/>
          </p:nvSpPr>
          <p:spPr>
            <a:xfrm>
              <a:off x="7524100" y="3385358"/>
              <a:ext cx="1703356" cy="55988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Mel-spectrogram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F6FFCFC-BA07-0E4F-8939-974381DDA22A}"/>
                </a:ext>
              </a:extLst>
            </p:cNvPr>
            <p:cNvGrpSpPr/>
            <p:nvPr/>
          </p:nvGrpSpPr>
          <p:grpSpPr>
            <a:xfrm>
              <a:off x="8229900" y="4056178"/>
              <a:ext cx="272342" cy="498166"/>
              <a:chOff x="8252677" y="2930834"/>
              <a:chExt cx="280196" cy="692668"/>
            </a:xfrm>
          </p:grpSpPr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35A605A1-E240-5343-AA49-7AD778E4110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52677" y="2930834"/>
                <a:ext cx="0" cy="67491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BB3F6663-FE1E-114C-8FE0-928D38FE435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32873" y="2930836"/>
                <a:ext cx="0" cy="692666"/>
              </a:xfrm>
              <a:prstGeom prst="straightConnector1">
                <a:avLst/>
              </a:prstGeom>
              <a:ln w="28575">
                <a:solidFill>
                  <a:srgbClr val="CC608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9138074-D696-844B-9BBA-EFA290DA8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96936" y="4618417"/>
              <a:ext cx="1332970" cy="223504"/>
            </a:xfrm>
            <a:prstGeom prst="rect">
              <a:avLst/>
            </a:prstGeom>
          </p:spPr>
        </p:pic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62CD7B8-740B-9442-9BC3-F1D341D92E87}"/>
                </a:ext>
              </a:extLst>
            </p:cNvPr>
            <p:cNvGrpSpPr/>
            <p:nvPr/>
          </p:nvGrpSpPr>
          <p:grpSpPr>
            <a:xfrm rot="5400000">
              <a:off x="9704364" y="1971212"/>
              <a:ext cx="272342" cy="498166"/>
              <a:chOff x="8252677" y="2930834"/>
              <a:chExt cx="280196" cy="692668"/>
            </a:xfrm>
          </p:grpSpPr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F1E7838D-A033-3245-B5B9-278DF30FF92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52677" y="2930834"/>
                <a:ext cx="0" cy="67491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BBF36475-1EAE-8D42-82DE-4FD1A41603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32873" y="2930836"/>
                <a:ext cx="0" cy="692666"/>
              </a:xfrm>
              <a:prstGeom prst="straightConnector1">
                <a:avLst/>
              </a:prstGeom>
              <a:ln w="28575">
                <a:solidFill>
                  <a:srgbClr val="CC608E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406C8229-2032-4F47-9F0A-8E94A74E9A3B}"/>
                </a:ext>
              </a:extLst>
            </p:cNvPr>
            <p:cNvSpPr/>
            <p:nvPr/>
          </p:nvSpPr>
          <p:spPr>
            <a:xfrm>
              <a:off x="10161277" y="1831926"/>
              <a:ext cx="1590917" cy="1279973"/>
            </a:xfrm>
            <a:prstGeom prst="roundRect">
              <a:avLst/>
            </a:prstGeom>
            <a:noFill/>
            <a:ln w="4127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DBCC3BA-B24E-7145-94D2-31C317D11B59}"/>
                </a:ext>
              </a:extLst>
            </p:cNvPr>
            <p:cNvSpPr/>
            <p:nvPr/>
          </p:nvSpPr>
          <p:spPr>
            <a:xfrm>
              <a:off x="10338315" y="1675494"/>
              <a:ext cx="1205932" cy="3051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Encoded Audio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F62D0FE-2CF8-8841-9341-BF6F46614582}"/>
                </a:ext>
              </a:extLst>
            </p:cNvPr>
            <p:cNvGrpSpPr/>
            <p:nvPr/>
          </p:nvGrpSpPr>
          <p:grpSpPr>
            <a:xfrm>
              <a:off x="10290250" y="2683514"/>
              <a:ext cx="1332970" cy="408120"/>
              <a:chOff x="10313027" y="2660245"/>
              <a:chExt cx="1332970" cy="408120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20397693-865F-E74E-9799-C30B7FDE5B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13027" y="2660245"/>
                <a:ext cx="1332970" cy="223504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32CA33D9-418B-2B41-BA34-A9483515D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682568" y="2802491"/>
                    <a:ext cx="507800" cy="26587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32CA33D9-418B-2B41-BA34-A9483515D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682568" y="2802491"/>
                    <a:ext cx="507800" cy="26587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8BCE869-A479-3749-B4C2-CC6B7C464796}"/>
                </a:ext>
              </a:extLst>
            </p:cNvPr>
            <p:cNvGrpSpPr/>
            <p:nvPr/>
          </p:nvGrpSpPr>
          <p:grpSpPr>
            <a:xfrm>
              <a:off x="10246934" y="2056246"/>
              <a:ext cx="1388787" cy="432270"/>
              <a:chOff x="10269711" y="2253162"/>
              <a:chExt cx="1388787" cy="432270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E1F3A70F-E903-AD40-BE1D-B8D1B3668A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69711" y="2253162"/>
                <a:ext cx="1388787" cy="223505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10F797D2-BD45-CD4E-BCD4-132635FEFD58}"/>
                      </a:ext>
                    </a:extLst>
                  </p:cNvPr>
                  <p:cNvSpPr txBox="1"/>
                  <p:nvPr/>
                </p:nvSpPr>
                <p:spPr>
                  <a:xfrm>
                    <a:off x="10682569" y="2412613"/>
                    <a:ext cx="507800" cy="2728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10F797D2-BD45-CD4E-BCD4-132635FEFD5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682569" y="2412613"/>
                    <a:ext cx="507800" cy="27281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B7C2D5F-92AB-4149-8088-72DCAADD3CAA}"/>
                    </a:ext>
                  </a:extLst>
                </p:cNvPr>
                <p:cNvSpPr txBox="1"/>
                <p:nvPr/>
              </p:nvSpPr>
              <p:spPr>
                <a:xfrm>
                  <a:off x="8113853" y="4828594"/>
                  <a:ext cx="507802" cy="2658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B7C2D5F-92AB-4149-8088-72DCAADD3C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3853" y="4828594"/>
                  <a:ext cx="507802" cy="26587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6801A77-6513-6041-AE7C-229D0D58643E}"/>
                </a:ext>
              </a:extLst>
            </p:cNvPr>
            <p:cNvCxnSpPr>
              <a:cxnSpLocks/>
            </p:cNvCxnSpPr>
            <p:nvPr/>
          </p:nvCxnSpPr>
          <p:spPr>
            <a:xfrm>
              <a:off x="10209678" y="2571694"/>
              <a:ext cx="1426043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Elbow Connector 48">
              <a:extLst>
                <a:ext uri="{FF2B5EF4-FFF2-40B4-BE49-F238E27FC236}">
                  <a16:creationId xmlns:a16="http://schemas.microsoft.com/office/drawing/2014/main" id="{19349615-D283-2649-8C0E-F0D90F3096B6}"/>
                </a:ext>
              </a:extLst>
            </p:cNvPr>
            <p:cNvCxnSpPr>
              <a:cxnSpLocks/>
              <a:stCxn id="41" idx="3"/>
              <a:endCxn id="53" idx="2"/>
            </p:cNvCxnSpPr>
            <p:nvPr/>
          </p:nvCxnSpPr>
          <p:spPr>
            <a:xfrm flipV="1">
              <a:off x="9029906" y="3091634"/>
              <a:ext cx="1883785" cy="1638536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967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88D58-8F23-6A48-9BE2-80F66897548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01878" y="9821285"/>
            <a:ext cx="21029609" cy="3164466"/>
          </a:xfrm>
        </p:spPr>
        <p:txBody>
          <a:bodyPr>
            <a:normAutofit/>
          </a:bodyPr>
          <a:lstStyle/>
          <a:p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The regime monitors communication in and out of the country.</a:t>
            </a:r>
          </a:p>
          <a:p>
            <a:r>
              <a:rPr lang="en-US" sz="4800" dirty="0">
                <a:latin typeface="+mj-lt"/>
              </a:rPr>
              <a:t>How can the activist transmit the video without detection?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7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Introduction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30AEC-0F17-8842-ACE3-B5E23EE8E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457" y="3875515"/>
            <a:ext cx="9771497" cy="509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6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29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Flow-based Models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</a:t>
            </a:r>
            <a:r>
              <a:rPr lang="ko-KR" altLang="en-US" sz="4800" i="1" dirty="0">
                <a:solidFill>
                  <a:schemeClr val="bg1"/>
                </a:solidFill>
              </a:rPr>
              <a:t> </a:t>
            </a:r>
            <a:r>
              <a:rPr lang="en-US" altLang="ko-KR" sz="4800" i="1" dirty="0">
                <a:solidFill>
                  <a:schemeClr val="bg1"/>
                </a:solidFill>
              </a:rPr>
              <a:t>:</a:t>
            </a:r>
            <a:r>
              <a:rPr lang="ko-KR" altLang="en-US" sz="4800" i="1" dirty="0">
                <a:solidFill>
                  <a:schemeClr val="bg1"/>
                </a:solidFill>
              </a:rPr>
              <a:t> </a:t>
            </a:r>
            <a:r>
              <a:rPr lang="en-HK" altLang="ko-KR" sz="4800" i="1" dirty="0">
                <a:solidFill>
                  <a:schemeClr val="bg1"/>
                </a:solidFill>
              </a:rPr>
              <a:t>ICN with Continuous Bottleneck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071643" y="8780685"/>
            <a:ext cx="21029609" cy="3875316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Original image compression networks yields binary codes.</a:t>
            </a:r>
            <a:br>
              <a:rPr lang="en-US" sz="4000" dirty="0">
                <a:latin typeface="+mj-lt"/>
              </a:rPr>
            </a:br>
            <a:endParaRPr lang="en-US" sz="4000" dirty="0">
              <a:latin typeface="+mj-lt"/>
            </a:endParaRPr>
          </a:p>
          <a:p>
            <a:r>
              <a:rPr lang="en-US" sz="4000" dirty="0">
                <a:latin typeface="+mj-lt"/>
              </a:rPr>
              <a:t>ICN for </a:t>
            </a:r>
            <a:r>
              <a:rPr lang="en-US" sz="4000" dirty="0" err="1">
                <a:latin typeface="+mj-lt"/>
              </a:rPr>
              <a:t>HvF</a:t>
            </a:r>
            <a:r>
              <a:rPr lang="en-US" sz="4000" dirty="0">
                <a:latin typeface="+mj-lt"/>
              </a:rPr>
              <a:t> has continuous representation of which range is between -1 and 1.</a:t>
            </a:r>
            <a:br>
              <a:rPr lang="en-US" sz="4000" dirty="0">
                <a:latin typeface="+mj-lt"/>
              </a:rPr>
            </a:br>
            <a:endParaRPr lang="en-US" sz="4000" dirty="0">
              <a:latin typeface="+mj-lt"/>
            </a:endParaRPr>
          </a:p>
          <a:p>
            <a:r>
              <a:rPr lang="en-US" sz="4000" dirty="0">
                <a:latin typeface="+mj-lt"/>
              </a:rPr>
              <a:t>ICN and WaveGlow are trained separately.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92733B7-97ED-4040-831B-8987BC322BA8}"/>
              </a:ext>
            </a:extLst>
          </p:cNvPr>
          <p:cNvGrpSpPr/>
          <p:nvPr/>
        </p:nvGrpSpPr>
        <p:grpSpPr>
          <a:xfrm rot="16200000">
            <a:off x="5732182" y="4594022"/>
            <a:ext cx="1864465" cy="1832320"/>
            <a:chOff x="1001486" y="696686"/>
            <a:chExt cx="1291771" cy="129177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A1F7BD0-DF74-2147-8B90-E01296C1AFFF}"/>
                </a:ext>
              </a:extLst>
            </p:cNvPr>
            <p:cNvSpPr/>
            <p:nvPr/>
          </p:nvSpPr>
          <p:spPr>
            <a:xfrm>
              <a:off x="1001486" y="696686"/>
              <a:ext cx="986971" cy="9869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6A4E009-AA27-674E-BF3A-CD5A0C409A31}"/>
                </a:ext>
              </a:extLst>
            </p:cNvPr>
            <p:cNvSpPr/>
            <p:nvPr/>
          </p:nvSpPr>
          <p:spPr>
            <a:xfrm>
              <a:off x="1153886" y="849086"/>
              <a:ext cx="986971" cy="9869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3F377CC-3811-B640-921F-603FED193E98}"/>
                </a:ext>
              </a:extLst>
            </p:cNvPr>
            <p:cNvSpPr/>
            <p:nvPr/>
          </p:nvSpPr>
          <p:spPr>
            <a:xfrm>
              <a:off x="1306286" y="1001486"/>
              <a:ext cx="986971" cy="9869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82E534A-3C96-FA4B-94AF-2FDBB9F3C386}"/>
              </a:ext>
            </a:extLst>
          </p:cNvPr>
          <p:cNvGrpSpPr/>
          <p:nvPr/>
        </p:nvGrpSpPr>
        <p:grpSpPr>
          <a:xfrm rot="16200000">
            <a:off x="8391391" y="4197997"/>
            <a:ext cx="2860994" cy="2635971"/>
            <a:chOff x="868167" y="1940894"/>
            <a:chExt cx="1291772" cy="1190172"/>
          </a:xfrm>
        </p:grpSpPr>
        <p:sp>
          <p:nvSpPr>
            <p:cNvPr id="32" name="Trapezium 31">
              <a:extLst>
                <a:ext uri="{FF2B5EF4-FFF2-40B4-BE49-F238E27FC236}">
                  <a16:creationId xmlns:a16="http://schemas.microsoft.com/office/drawing/2014/main" id="{B2EDD437-A824-C54A-A079-E980CF7054B6}"/>
                </a:ext>
              </a:extLst>
            </p:cNvPr>
            <p:cNvSpPr/>
            <p:nvPr/>
          </p:nvSpPr>
          <p:spPr>
            <a:xfrm rot="10800000">
              <a:off x="868167" y="1940894"/>
              <a:ext cx="1291772" cy="1190172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17573E-2FCD-064A-87AB-2142AE3B0B42}"/>
                </a:ext>
              </a:extLst>
            </p:cNvPr>
            <p:cNvSpPr txBox="1"/>
            <p:nvPr/>
          </p:nvSpPr>
          <p:spPr>
            <a:xfrm>
              <a:off x="980652" y="2351314"/>
              <a:ext cx="1066800" cy="347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Encoder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F5CD9C1-0A80-2642-A4E2-EB72BF767EA8}"/>
              </a:ext>
            </a:extLst>
          </p:cNvPr>
          <p:cNvGrpSpPr/>
          <p:nvPr/>
        </p:nvGrpSpPr>
        <p:grpSpPr>
          <a:xfrm rot="16200000">
            <a:off x="13133794" y="4181020"/>
            <a:ext cx="2860994" cy="2635971"/>
            <a:chOff x="875832" y="3429000"/>
            <a:chExt cx="1291772" cy="1190172"/>
          </a:xfrm>
        </p:grpSpPr>
        <p:sp>
          <p:nvSpPr>
            <p:cNvPr id="35" name="Trapezium 34">
              <a:extLst>
                <a:ext uri="{FF2B5EF4-FFF2-40B4-BE49-F238E27FC236}">
                  <a16:creationId xmlns:a16="http://schemas.microsoft.com/office/drawing/2014/main" id="{57A0B35C-FE51-5F41-9FC4-BF130F416A99}"/>
                </a:ext>
              </a:extLst>
            </p:cNvPr>
            <p:cNvSpPr/>
            <p:nvPr/>
          </p:nvSpPr>
          <p:spPr>
            <a:xfrm>
              <a:off x="875832" y="3429000"/>
              <a:ext cx="1291772" cy="1190172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B475854-FC84-A14A-BC49-226CA16F4617}"/>
                </a:ext>
              </a:extLst>
            </p:cNvPr>
            <p:cNvSpPr txBox="1"/>
            <p:nvPr/>
          </p:nvSpPr>
          <p:spPr>
            <a:xfrm>
              <a:off x="980652" y="3839420"/>
              <a:ext cx="1066800" cy="347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Decoder</a:t>
              </a: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8E955B59-5CB9-5146-B207-3E1E9222EF64}"/>
              </a:ext>
            </a:extLst>
          </p:cNvPr>
          <p:cNvSpPr/>
          <p:nvPr/>
        </p:nvSpPr>
        <p:spPr>
          <a:xfrm rot="16200000">
            <a:off x="10869212" y="5297725"/>
            <a:ext cx="1424534" cy="43651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B323E58-33FE-F942-AC50-E56760E113FB}"/>
              </a:ext>
            </a:extLst>
          </p:cNvPr>
          <p:cNvSpPr/>
          <p:nvPr/>
        </p:nvSpPr>
        <p:spPr>
          <a:xfrm rot="16200000">
            <a:off x="12092440" y="5280745"/>
            <a:ext cx="1424534" cy="436518"/>
          </a:xfrm>
          <a:prstGeom prst="rect">
            <a:avLst/>
          </a:prstGeom>
          <a:solidFill>
            <a:srgbClr val="CC608E"/>
          </a:solidFill>
          <a:ln>
            <a:solidFill>
              <a:srgbClr val="7E2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EDDE767-8FF6-F642-B35E-319629DF86D9}"/>
              </a:ext>
            </a:extLst>
          </p:cNvPr>
          <p:cNvCxnSpPr>
            <a:cxnSpLocks/>
          </p:cNvCxnSpPr>
          <p:nvPr/>
        </p:nvCxnSpPr>
        <p:spPr>
          <a:xfrm rot="16200000">
            <a:off x="10795568" y="5507496"/>
            <a:ext cx="2877973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8A56465-7FD8-B648-9825-848977455D7F}"/>
              </a:ext>
            </a:extLst>
          </p:cNvPr>
          <p:cNvCxnSpPr>
            <a:cxnSpLocks/>
          </p:cNvCxnSpPr>
          <p:nvPr/>
        </p:nvCxnSpPr>
        <p:spPr>
          <a:xfrm rot="16200000">
            <a:off x="8024837" y="5203948"/>
            <a:ext cx="0" cy="6240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1DD1004-9D08-744C-8AEE-F7E8043D6BCF}"/>
              </a:ext>
            </a:extLst>
          </p:cNvPr>
          <p:cNvCxnSpPr>
            <a:cxnSpLocks/>
          </p:cNvCxnSpPr>
          <p:nvPr/>
        </p:nvCxnSpPr>
        <p:spPr>
          <a:xfrm rot="16200000">
            <a:off x="16421403" y="5203948"/>
            <a:ext cx="0" cy="624073"/>
          </a:xfrm>
          <a:prstGeom prst="straightConnector1">
            <a:avLst/>
          </a:prstGeom>
          <a:ln w="28575">
            <a:solidFill>
              <a:srgbClr val="CC60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675EFCD-4068-804C-A4E4-9097671CA1AA}"/>
              </a:ext>
            </a:extLst>
          </p:cNvPr>
          <p:cNvGrpSpPr/>
          <p:nvPr/>
        </p:nvGrpSpPr>
        <p:grpSpPr>
          <a:xfrm rot="16200000">
            <a:off x="16902701" y="4567767"/>
            <a:ext cx="1864465" cy="1832320"/>
            <a:chOff x="1001486" y="696686"/>
            <a:chExt cx="1291771" cy="129177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AA4B023-013D-C245-AD08-55E3B3700DD6}"/>
                </a:ext>
              </a:extLst>
            </p:cNvPr>
            <p:cNvSpPr/>
            <p:nvPr/>
          </p:nvSpPr>
          <p:spPr>
            <a:xfrm>
              <a:off x="1001486" y="696686"/>
              <a:ext cx="986971" cy="986971"/>
            </a:xfrm>
            <a:prstGeom prst="rect">
              <a:avLst/>
            </a:prstGeom>
            <a:solidFill>
              <a:srgbClr val="CC608E"/>
            </a:solidFill>
            <a:ln>
              <a:solidFill>
                <a:srgbClr val="7E2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4A79E9-4549-CF47-813E-402F9B1B1A59}"/>
                </a:ext>
              </a:extLst>
            </p:cNvPr>
            <p:cNvSpPr/>
            <p:nvPr/>
          </p:nvSpPr>
          <p:spPr>
            <a:xfrm>
              <a:off x="1153886" y="849086"/>
              <a:ext cx="986971" cy="986971"/>
            </a:xfrm>
            <a:prstGeom prst="rect">
              <a:avLst/>
            </a:prstGeom>
            <a:solidFill>
              <a:srgbClr val="CC608E"/>
            </a:solidFill>
            <a:ln>
              <a:solidFill>
                <a:srgbClr val="7E2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2B9339E-278A-7743-AD4A-BFA5BA675601}"/>
                </a:ext>
              </a:extLst>
            </p:cNvPr>
            <p:cNvSpPr/>
            <p:nvPr/>
          </p:nvSpPr>
          <p:spPr>
            <a:xfrm>
              <a:off x="1306286" y="1001486"/>
              <a:ext cx="986971" cy="986971"/>
            </a:xfrm>
            <a:prstGeom prst="rect">
              <a:avLst/>
            </a:prstGeom>
            <a:solidFill>
              <a:srgbClr val="CC608E"/>
            </a:solidFill>
            <a:ln>
              <a:solidFill>
                <a:srgbClr val="7E2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6F0DE7FE-6B76-7D4C-95A1-30D764CE3C43}"/>
              </a:ext>
            </a:extLst>
          </p:cNvPr>
          <p:cNvSpPr/>
          <p:nvPr/>
        </p:nvSpPr>
        <p:spPr>
          <a:xfrm rot="16200000">
            <a:off x="10253548" y="-1493553"/>
            <a:ext cx="3875315" cy="14051108"/>
          </a:xfrm>
          <a:prstGeom prst="roundRect">
            <a:avLst/>
          </a:prstGeom>
          <a:noFill/>
          <a:ln w="539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3CF317C-F3FD-FA44-B161-DCB7328EC8CD}"/>
              </a:ext>
            </a:extLst>
          </p:cNvPr>
          <p:cNvSpPr/>
          <p:nvPr/>
        </p:nvSpPr>
        <p:spPr>
          <a:xfrm>
            <a:off x="11363220" y="3283308"/>
            <a:ext cx="1659741" cy="54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(a) ICN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0B89B12-4A4D-754E-AFFE-337087ADDD43}"/>
              </a:ext>
            </a:extLst>
          </p:cNvPr>
          <p:cNvSpPr txBox="1"/>
          <p:nvPr/>
        </p:nvSpPr>
        <p:spPr>
          <a:xfrm>
            <a:off x="6442650" y="5102926"/>
            <a:ext cx="91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V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4EA6ABF-8506-B84F-B975-CBAD3A4CAA39}"/>
              </a:ext>
            </a:extLst>
          </p:cNvPr>
          <p:cNvSpPr txBox="1"/>
          <p:nvPr/>
        </p:nvSpPr>
        <p:spPr>
          <a:xfrm>
            <a:off x="11123399" y="5276663"/>
            <a:ext cx="91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B562E7-FC32-444D-8FCD-079AF1328DBE}"/>
              </a:ext>
            </a:extLst>
          </p:cNvPr>
          <p:cNvSpPr txBox="1"/>
          <p:nvPr/>
        </p:nvSpPr>
        <p:spPr>
          <a:xfrm>
            <a:off x="12354227" y="5292459"/>
            <a:ext cx="91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85089FE-5FFC-6C4E-8507-B1D039F03740}"/>
              </a:ext>
            </a:extLst>
          </p:cNvPr>
          <p:cNvSpPr txBox="1"/>
          <p:nvPr/>
        </p:nvSpPr>
        <p:spPr>
          <a:xfrm>
            <a:off x="17587921" y="5102926"/>
            <a:ext cx="91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V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5783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>
                <a:solidFill>
                  <a:schemeClr val="bg1"/>
                </a:solidFill>
              </a:rPr>
              <a:t>Hiding via Flow-based Models</a:t>
            </a:r>
            <a:r>
              <a:rPr lang="en-US" sz="5600">
                <a:solidFill>
                  <a:schemeClr val="bg1"/>
                </a:solidFill>
              </a:rPr>
              <a:t> – </a:t>
            </a:r>
            <a:r>
              <a:rPr lang="en-US" sz="4800" i="1">
                <a:solidFill>
                  <a:schemeClr val="bg1"/>
                </a:solidFill>
              </a:rPr>
              <a:t>Experiments: Evaluation on Video Frames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8686800"/>
            <a:ext cx="21029609" cy="2527299"/>
          </a:xfrm>
        </p:spPr>
        <p:txBody>
          <a:bodyPr>
            <a:normAutofit/>
          </a:bodyPr>
          <a:lstStyle/>
          <a:p>
            <a:r>
              <a:rPr lang="en-US" sz="4800" dirty="0" err="1">
                <a:latin typeface="+mj-lt"/>
              </a:rPr>
              <a:t>HvF</a:t>
            </a:r>
            <a:r>
              <a:rPr lang="en-US" sz="4800" dirty="0">
                <a:latin typeface="+mj-lt"/>
              </a:rPr>
              <a:t> can hide 8 times more video frames than </a:t>
            </a:r>
            <a:r>
              <a:rPr lang="en-US" sz="4800" dirty="0" err="1">
                <a:latin typeface="+mj-lt"/>
              </a:rPr>
              <a:t>HvCNN</a:t>
            </a:r>
            <a:r>
              <a:rPr lang="en-US" sz="4800" dirty="0">
                <a:latin typeface="+mj-lt"/>
              </a:rPr>
              <a:t>.</a:t>
            </a:r>
          </a:p>
          <a:p>
            <a:r>
              <a:rPr lang="en-US" sz="4800" dirty="0">
                <a:latin typeface="+mj-lt"/>
              </a:rPr>
              <a:t>However, </a:t>
            </a:r>
            <a:r>
              <a:rPr lang="en-US" sz="4800" dirty="0" err="1">
                <a:latin typeface="+mj-lt"/>
              </a:rPr>
              <a:t>HvF</a:t>
            </a:r>
            <a:r>
              <a:rPr lang="en-US" sz="4800" dirty="0">
                <a:latin typeface="+mj-lt"/>
              </a:rPr>
              <a:t> fails to achieve better results than the </a:t>
            </a:r>
            <a:r>
              <a:rPr lang="en-US" sz="4800" dirty="0" err="1">
                <a:latin typeface="+mj-lt"/>
              </a:rPr>
              <a:t>HvCNN</a:t>
            </a:r>
            <a:r>
              <a:rPr lang="en-US" sz="4800" dirty="0">
                <a:latin typeface="+mj-lt"/>
              </a:rPr>
              <a:t> </a:t>
            </a:r>
            <a:r>
              <a:rPr lang="en-US" sz="4800" dirty="0" err="1">
                <a:latin typeface="+mj-lt"/>
              </a:rPr>
              <a:t>interms</a:t>
            </a:r>
            <a:r>
              <a:rPr lang="en-US" sz="4800" dirty="0">
                <a:latin typeface="+mj-lt"/>
              </a:rPr>
              <a:t> of video quality.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6799EC-BD97-AE42-AE9A-8B59E5247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680" y="3948805"/>
            <a:ext cx="13096004" cy="25272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D708724-0D63-6C4C-A9B8-06C5EA7735F8}"/>
              </a:ext>
            </a:extLst>
          </p:cNvPr>
          <p:cNvSpPr txBox="1"/>
          <p:nvPr/>
        </p:nvSpPr>
        <p:spPr>
          <a:xfrm>
            <a:off x="7350438" y="6442501"/>
            <a:ext cx="1013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</a:rPr>
              <a:t>Table ?. Comparison between </a:t>
            </a:r>
            <a:r>
              <a:rPr lang="en-US" sz="2400" dirty="0" err="1">
                <a:latin typeface="+mj-lt"/>
              </a:rPr>
              <a:t>HvCNN</a:t>
            </a:r>
            <a:r>
              <a:rPr lang="en-US" sz="2400" dirty="0">
                <a:latin typeface="+mj-lt"/>
              </a:rPr>
              <a:t> and </a:t>
            </a:r>
            <a:r>
              <a:rPr lang="en-US" sz="2400" dirty="0" err="1">
                <a:latin typeface="+mj-lt"/>
              </a:rPr>
              <a:t>HvF</a:t>
            </a:r>
            <a:r>
              <a:rPr lang="en-US" sz="2400" dirty="0">
                <a:latin typeface="+mj-lt"/>
              </a:rPr>
              <a:t> in terms of video quality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and capacity.</a:t>
            </a:r>
          </a:p>
        </p:txBody>
      </p:sp>
    </p:spTree>
    <p:extLst>
      <p:ext uri="{BB962C8B-B14F-4D97-AF65-F5344CB8AC3E}">
        <p14:creationId xmlns:p14="http://schemas.microsoft.com/office/powerpoint/2010/main" val="904070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>
                <a:solidFill>
                  <a:schemeClr val="bg1"/>
                </a:solidFill>
              </a:rPr>
              <a:t>Hiding via Flow-based Models</a:t>
            </a:r>
            <a:r>
              <a:rPr lang="en-US" sz="5600">
                <a:solidFill>
                  <a:schemeClr val="bg1"/>
                </a:solidFill>
              </a:rPr>
              <a:t> – </a:t>
            </a:r>
            <a:r>
              <a:rPr lang="en-US" sz="4800" i="1">
                <a:solidFill>
                  <a:schemeClr val="bg1"/>
                </a:solidFill>
              </a:rPr>
              <a:t>Experiments: Evaluation on Video Frames</a:t>
            </a:r>
            <a:endParaRPr lang="en-US" sz="480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F35B64F-9DD3-6449-B2BA-8628BCEB23E8}"/>
              </a:ext>
            </a:extLst>
          </p:cNvPr>
          <p:cNvGrpSpPr/>
          <p:nvPr/>
        </p:nvGrpSpPr>
        <p:grpSpPr>
          <a:xfrm>
            <a:off x="4179376" y="3295577"/>
            <a:ext cx="16023659" cy="8253139"/>
            <a:chOff x="5301456" y="5556250"/>
            <a:chExt cx="13589000" cy="699914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79B69A2-2B50-EC42-947F-36AA312D6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91956" y="5556250"/>
              <a:ext cx="13398500" cy="26035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871B25A-8F22-7244-9317-7CA4B7FDB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01456" y="8159750"/>
              <a:ext cx="13589000" cy="22987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63673EA-EEA7-C545-B23A-FA82A712F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77331" y="10282095"/>
              <a:ext cx="13398500" cy="2273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04786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Flow-based Models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Experiments: Evaluation on Audio Quality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9A30EA-942F-554F-B491-29688E832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782" y="3163352"/>
            <a:ext cx="12617702" cy="632724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BC79B1-7A7A-7845-A049-FDF86F1910B3}"/>
              </a:ext>
            </a:extLst>
          </p:cNvPr>
          <p:cNvSpPr/>
          <p:nvPr/>
        </p:nvSpPr>
        <p:spPr>
          <a:xfrm>
            <a:off x="4487490" y="2865258"/>
            <a:ext cx="14976167" cy="7442606"/>
          </a:xfrm>
          <a:prstGeom prst="rect">
            <a:avLst/>
          </a:prstGeom>
          <a:solidFill>
            <a:srgbClr val="000000">
              <a:alpha val="86275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7CA62D-672F-2541-884C-84D33F6DF1C7}"/>
              </a:ext>
            </a:extLst>
          </p:cNvPr>
          <p:cNvSpPr txBox="1"/>
          <p:nvPr/>
        </p:nvSpPr>
        <p:spPr>
          <a:xfrm>
            <a:off x="5952266" y="6032563"/>
            <a:ext cx="120466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C00000"/>
                </a:solidFill>
                <a:latin typeface="+mj-lt"/>
              </a:rPr>
              <a:t>To be continued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7C58E9A-5278-E140-916D-636669F99D1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10605958"/>
            <a:ext cx="21029609" cy="2527299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j-lt"/>
              </a:rPr>
              <a:t>Audio fidelity is almost dependent on WaveGlow performance.</a:t>
            </a:r>
          </a:p>
          <a:p>
            <a:r>
              <a:rPr lang="en-US" sz="4800" dirty="0">
                <a:latin typeface="+mj-lt"/>
              </a:rPr>
              <a:t>Detailed evaluation will be covered in the next chapter.</a:t>
            </a:r>
          </a:p>
          <a:p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9139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Flow-based Models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Conclusion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4019F0A-ABDD-2846-9F13-5DDA59BAE9C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2610734"/>
            <a:ext cx="21029609" cy="8166124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j-lt"/>
              </a:rPr>
              <a:t>The </a:t>
            </a:r>
            <a:r>
              <a:rPr lang="en-US" sz="4800" dirty="0" err="1">
                <a:latin typeface="+mj-lt"/>
              </a:rPr>
              <a:t>HvCNN</a:t>
            </a:r>
            <a:r>
              <a:rPr lang="en-US" sz="4800" dirty="0">
                <a:latin typeface="+mj-lt"/>
              </a:rPr>
              <a:t> model was successful in video quality, but there was a problem that the embedded audio contains explicit noise. 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To solve this problem, </a:t>
            </a:r>
            <a:r>
              <a:rPr lang="en-US" sz="4800" dirty="0" err="1">
                <a:latin typeface="+mj-lt"/>
              </a:rPr>
              <a:t>HvF</a:t>
            </a:r>
            <a:r>
              <a:rPr lang="en-US" sz="4800" dirty="0">
                <a:latin typeface="+mj-lt"/>
              </a:rPr>
              <a:t> introduces a </a:t>
            </a:r>
            <a:r>
              <a:rPr lang="en-US" sz="4800" dirty="0" err="1">
                <a:latin typeface="+mj-lt"/>
              </a:rPr>
              <a:t>waveglow</a:t>
            </a:r>
            <a:r>
              <a:rPr lang="en-US" sz="4800" dirty="0">
                <a:latin typeface="+mj-lt"/>
              </a:rPr>
              <a:t> model and allows us to generate embedded audio with high fidelity. 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In addition, the </a:t>
            </a:r>
            <a:r>
              <a:rPr lang="en-US" sz="4800" dirty="0" err="1">
                <a:latin typeface="+mj-lt"/>
              </a:rPr>
              <a:t>HvF</a:t>
            </a:r>
            <a:r>
              <a:rPr lang="en-US" sz="4800" dirty="0">
                <a:latin typeface="+mj-lt"/>
              </a:rPr>
              <a:t> model performs 8 times better in terms of capacity.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However, the </a:t>
            </a:r>
            <a:r>
              <a:rPr lang="en-US" sz="4800" dirty="0" err="1">
                <a:latin typeface="+mj-lt"/>
              </a:rPr>
              <a:t>HvF</a:t>
            </a:r>
            <a:r>
              <a:rPr lang="en-US" sz="4800" dirty="0">
                <a:latin typeface="+mj-lt"/>
              </a:rPr>
              <a:t> model fail to achieve better video quality than the </a:t>
            </a:r>
            <a:r>
              <a:rPr lang="en-US" sz="4800" dirty="0" err="1">
                <a:latin typeface="+mj-lt"/>
              </a:rPr>
              <a:t>HvCNN</a:t>
            </a:r>
            <a:r>
              <a:rPr lang="en-US" sz="4800" dirty="0">
                <a:latin typeface="+mj-lt"/>
              </a:rPr>
              <a:t> model.</a:t>
            </a:r>
          </a:p>
        </p:txBody>
      </p:sp>
    </p:spTree>
    <p:extLst>
      <p:ext uri="{BB962C8B-B14F-4D97-AF65-F5344CB8AC3E}">
        <p14:creationId xmlns:p14="http://schemas.microsoft.com/office/powerpoint/2010/main" val="28696820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Flow-based Models with Optimized Strategy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Motivation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2916363"/>
            <a:ext cx="21029609" cy="6883620"/>
          </a:xfrm>
        </p:spPr>
        <p:txBody>
          <a:bodyPr>
            <a:normAutofit/>
          </a:bodyPr>
          <a:lstStyle/>
          <a:p>
            <a:r>
              <a:rPr lang="en-US" sz="4800" dirty="0" err="1">
                <a:latin typeface="+mj-lt"/>
              </a:rPr>
              <a:t>HvCNN</a:t>
            </a:r>
            <a:r>
              <a:rPr lang="en-US" sz="4800" dirty="0">
                <a:latin typeface="+mj-lt"/>
              </a:rPr>
              <a:t> needs improvement in terms of capacity and audio quality.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 err="1">
                <a:latin typeface="+mj-lt"/>
              </a:rPr>
              <a:t>HvF</a:t>
            </a:r>
            <a:r>
              <a:rPr lang="en-US" sz="4800" dirty="0">
                <a:latin typeface="+mj-lt"/>
              </a:rPr>
              <a:t> has weakness in terms of video quality.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The degradation of video quality on </a:t>
            </a:r>
            <a:r>
              <a:rPr lang="en-US" sz="4800" dirty="0" err="1">
                <a:latin typeface="+mj-lt"/>
              </a:rPr>
              <a:t>HvF</a:t>
            </a:r>
            <a:r>
              <a:rPr lang="en-US" sz="4800" dirty="0">
                <a:latin typeface="+mj-lt"/>
              </a:rPr>
              <a:t> mainly comes from the continuous bottleneck.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We devise the method which enables binary representation in Image Compression Networks while still allows us to leverage WaveGlow.</a:t>
            </a:r>
          </a:p>
        </p:txBody>
      </p:sp>
    </p:spTree>
    <p:extLst>
      <p:ext uri="{BB962C8B-B14F-4D97-AF65-F5344CB8AC3E}">
        <p14:creationId xmlns:p14="http://schemas.microsoft.com/office/powerpoint/2010/main" val="491963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Hiding via Flow-based Models with Optimized Strategy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Method: Overview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2FD16E-8B50-0441-B14C-C3D0F388A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340" y="1731894"/>
            <a:ext cx="17644683" cy="1135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981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Method: Binary Encoder / Decoder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25F8B1-0773-654D-92D7-F59514331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691" y="3873209"/>
            <a:ext cx="14049588" cy="4373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9B019A-B3DB-B842-A1A0-EA82827D7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0613" y="4599413"/>
            <a:ext cx="5892800" cy="3276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Shape 125">
                <a:extLst>
                  <a:ext uri="{FF2B5EF4-FFF2-40B4-BE49-F238E27FC236}">
                    <a16:creationId xmlns:a16="http://schemas.microsoft.com/office/drawing/2014/main" id="{EE04B637-3974-7444-A92D-FBCAAE34C7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40077" y="9276880"/>
                <a:ext cx="19693336" cy="2612411"/>
              </a:xfrm>
              <a:prstGeom prst="rect">
                <a:avLst/>
              </a:prstGeom>
            </p:spPr>
            <p:txBody>
              <a:bodyPr lIns="72000" tIns="0" bIns="0" anchor="t">
                <a:normAutofit/>
              </a:bodyPr>
              <a:lstStyle>
                <a:lvl1pPr marL="457177" indent="-457177" algn="l" defTabSz="1828709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53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5886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240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594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8949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303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7657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01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A floating</a:t>
                </a:r>
                <a:r>
                  <a:rPr lang="en-US" altLang="ko-KR" sz="3000" dirty="0">
                    <a:latin typeface="+mj-lt"/>
                  </a:rPr>
                  <a:t>-</a:t>
                </a:r>
                <a:r>
                  <a:rPr lang="en-US" sz="3000" dirty="0">
                    <a:latin typeface="+mj-lt"/>
                  </a:rPr>
                  <a:t>point number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000" dirty="0">
                    <a:latin typeface="+mj-lt"/>
                  </a:rPr>
                  <a:t> contains 32 slots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31</m:t>
                        </m:r>
                      </m:sup>
                    </m:sSubSup>
                    <m:r>
                      <a:rPr lang="en-US" sz="300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sz="3000" dirty="0">
                  <a:latin typeface="+mj-lt"/>
                </a:endParaRP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If we fix these 9 slots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=22</m:t>
                        </m:r>
                      </m:sub>
                      <m:sup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31</m:t>
                        </m:r>
                      </m:sup>
                    </m:sSubSup>
                  </m:oMath>
                </a14:m>
                <a:r>
                  <a:rPr lang="en-US" sz="3000" dirty="0">
                    <a:latin typeface="+mj-lt"/>
                  </a:rPr>
                  <a:t> to 011111100, the range of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000" dirty="0">
                    <a:latin typeface="+mj-lt"/>
                  </a:rPr>
                  <a:t> becomes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−0.75≤</m:t>
                    </m:r>
                    <m:r>
                      <a:rPr lang="en-US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≤−0.5</m:t>
                    </m:r>
                  </m:oMath>
                </a14:m>
                <a:r>
                  <a:rPr lang="en-US" sz="3000" dirty="0">
                    <a:latin typeface="+mj-lt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 panose="02040503050406030204" pitchFamily="18" charset="0"/>
                      </a:rPr>
                      <m:t>0.5≤</m:t>
                    </m:r>
                    <m:r>
                      <a:rPr lang="en-US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≤0.75</m:t>
                    </m:r>
                  </m:oMath>
                </a14:m>
                <a:endParaRPr lang="en-US" sz="3000" dirty="0">
                  <a:latin typeface="+mj-lt"/>
                </a:endParaRP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In practice, we use only 20 slots,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3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𝑤h𝑒𝑟𝑒</m:t>
                    </m:r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∈{3, 4, …, 21, 31}</m:t>
                    </m:r>
                  </m:oMath>
                </a14:m>
                <a:r>
                  <a:rPr lang="en-US" sz="3000" dirty="0">
                    <a:latin typeface="+mj-lt"/>
                  </a:rPr>
                  <a:t>. </a:t>
                </a:r>
              </a:p>
            </p:txBody>
          </p:sp>
        </mc:Choice>
        <mc:Fallback xmlns="">
          <p:sp>
            <p:nvSpPr>
              <p:cNvPr id="7" name="Shape 125">
                <a:extLst>
                  <a:ext uri="{FF2B5EF4-FFF2-40B4-BE49-F238E27FC236}">
                    <a16:creationId xmlns:a16="http://schemas.microsoft.com/office/drawing/2014/main" id="{EE04B637-3974-7444-A92D-FBCAAE34C7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077" y="9276880"/>
                <a:ext cx="19693336" cy="2612411"/>
              </a:xfrm>
              <a:prstGeom prst="rect">
                <a:avLst/>
              </a:prstGeom>
              <a:blipFill>
                <a:blip r:embed="rId5"/>
                <a:stretch>
                  <a:fillRect l="-774" t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1185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 : Encoding Optimization</a:t>
            </a:r>
            <a:endParaRPr lang="en-US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Shape 125">
                <a:extLst>
                  <a:ext uri="{FF2B5EF4-FFF2-40B4-BE49-F238E27FC236}">
                    <a16:creationId xmlns:a16="http://schemas.microsoft.com/office/drawing/2014/main" id="{89F6CB5E-2328-E14A-ABE9-A8B8FF5A5B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02893" y="10121651"/>
                <a:ext cx="19693336" cy="2612411"/>
              </a:xfrm>
              <a:prstGeom prst="rect">
                <a:avLst/>
              </a:prstGeom>
            </p:spPr>
            <p:txBody>
              <a:bodyPr lIns="72000" tIns="0" bIns="0" anchor="t">
                <a:normAutofit/>
              </a:bodyPr>
              <a:lstStyle>
                <a:lvl1pPr marL="457177" indent="-457177" algn="l" defTabSz="1828709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53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5886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240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594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8949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303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7657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01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A naive encoding strategy is to embed every 20 bits in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3000" dirty="0">
                    <a:latin typeface="+mj-lt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sz="3000" dirty="0">
                    <a:latin typeface="+mj-lt"/>
                  </a:rPr>
                  <a:t> in a sequential order, but this is inefficient. </a:t>
                </a: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When we hide 20 bits into a latent variable, the average flip rate is 13.28%.</a:t>
                </a: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If we can estimate the importance of each bit in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3000" dirty="0">
                    <a:latin typeface="+mj-lt"/>
                  </a:rPr>
                  <a:t> in image reconstruction, the embedding process can be</a:t>
                </a:r>
                <a:br>
                  <a:rPr lang="en-US" sz="3000" dirty="0">
                    <a:latin typeface="+mj-lt"/>
                  </a:rPr>
                </a:br>
                <a:r>
                  <a:rPr lang="en-US" sz="3000" dirty="0">
                    <a:latin typeface="+mj-lt"/>
                  </a:rPr>
                  <a:t>  optimized by assigning important bits into slots with low flip rates. </a:t>
                </a:r>
              </a:p>
            </p:txBody>
          </p:sp>
        </mc:Choice>
        <mc:Fallback xmlns="">
          <p:sp>
            <p:nvSpPr>
              <p:cNvPr id="6" name="Shape 125">
                <a:extLst>
                  <a:ext uri="{FF2B5EF4-FFF2-40B4-BE49-F238E27FC236}">
                    <a16:creationId xmlns:a16="http://schemas.microsoft.com/office/drawing/2014/main" id="{89F6CB5E-2328-E14A-ABE9-A8B8FF5A5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893" y="10121651"/>
                <a:ext cx="19693336" cy="2612411"/>
              </a:xfrm>
              <a:prstGeom prst="rect">
                <a:avLst/>
              </a:prstGeom>
              <a:blipFill>
                <a:blip r:embed="rId7"/>
                <a:stretch>
                  <a:fillRect l="-774" t="-5797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Online Media 6" descr="video_bear_30fps">
            <a:hlinkClick r:id="" action="ppaction://media"/>
            <a:extLst>
              <a:ext uri="{FF2B5EF4-FFF2-40B4-BE49-F238E27FC236}">
                <a16:creationId xmlns:a16="http://schemas.microsoft.com/office/drawing/2014/main" id="{C10EB67A-40B4-0B4C-AE3A-AF476B9972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29160" y="3276016"/>
            <a:ext cx="5112147" cy="5112147"/>
          </a:xfrm>
          <a:prstGeom prst="rect">
            <a:avLst/>
          </a:prstGeom>
        </p:spPr>
      </p:pic>
      <p:pic>
        <p:nvPicPr>
          <p:cNvPr id="8" name="Online Media 9" descr="origin_video_bear_30fps (1)">
            <a:hlinkClick r:id="" action="ppaction://media"/>
            <a:extLst>
              <a:ext uri="{FF2B5EF4-FFF2-40B4-BE49-F238E27FC236}">
                <a16:creationId xmlns:a16="http://schemas.microsoft.com/office/drawing/2014/main" id="{4D42047F-6151-6144-AD9C-2E1D528750A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57816" y="3237875"/>
            <a:ext cx="5112147" cy="51121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A34867-E3E9-E746-8D48-9FC777ED582F}"/>
              </a:ext>
            </a:extLst>
          </p:cNvPr>
          <p:cNvSpPr txBox="1"/>
          <p:nvPr/>
        </p:nvSpPr>
        <p:spPr>
          <a:xfrm>
            <a:off x="6968796" y="8521089"/>
            <a:ext cx="2690186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Ground Truth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432451-2371-1F46-A26F-46B40C650F28}"/>
              </a:ext>
            </a:extLst>
          </p:cNvPr>
          <p:cNvSpPr txBox="1"/>
          <p:nvPr/>
        </p:nvSpPr>
        <p:spPr>
          <a:xfrm>
            <a:off x="15840142" y="8450356"/>
            <a:ext cx="2690186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Reconstructed video with naïve binary encoder / decoder</a:t>
            </a:r>
          </a:p>
        </p:txBody>
      </p:sp>
    </p:spTree>
    <p:extLst>
      <p:ext uri="{BB962C8B-B14F-4D97-AF65-F5344CB8AC3E}">
        <p14:creationId xmlns:p14="http://schemas.microsoft.com/office/powerpoint/2010/main" val="82990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 : Encoding Optimization </a:t>
            </a:r>
            <a:endParaRPr lang="en-US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hape 125">
                <a:extLst>
                  <a:ext uri="{FF2B5EF4-FFF2-40B4-BE49-F238E27FC236}">
                    <a16:creationId xmlns:a16="http://schemas.microsoft.com/office/drawing/2014/main" id="{9206EB2C-6AFF-2C4E-A67F-86DE2C1A94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44538" y="8647781"/>
                <a:ext cx="19693336" cy="5550832"/>
              </a:xfrm>
              <a:prstGeom prst="rect">
                <a:avLst/>
              </a:prstGeom>
            </p:spPr>
            <p:txBody>
              <a:bodyPr lIns="72000" tIns="0" bIns="0" anchor="t">
                <a:normAutofit/>
              </a:bodyPr>
              <a:lstStyle>
                <a:lvl1pPr marL="457177" indent="-457177" algn="l" defTabSz="1828709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53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5886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240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594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8949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303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7657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011" indent="-457177" algn="l" defTabSz="1828709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We can measure the importance of each bit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>
                    <a:latin typeface="+mj-lt"/>
                  </a:rPr>
                  <a:t> by measuring the reconstructed image quality when the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>
                    <a:latin typeface="+mj-lt"/>
                  </a:rPr>
                  <a:t> is flipped. </a:t>
                </a: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Let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00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00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acc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>
                    <a:latin typeface="+mj-lt"/>
                  </a:rPr>
                  <a:t> be the reconstructed image from the binary code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000" dirty="0">
                    <a:latin typeface="+mj-lt"/>
                  </a:rPr>
                  <a:t>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>
                    <a:latin typeface="+mj-lt"/>
                  </a:rPr>
                  <a:t> is flipped.</a:t>
                </a: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We evaluate the changes in image quality using multi-scale structural similarity (MS-SSIM). Then we can</a:t>
                </a:r>
                <a:br>
                  <a:rPr lang="en-US" sz="3000" dirty="0">
                    <a:latin typeface="+mj-lt"/>
                  </a:rPr>
                </a:br>
                <a:r>
                  <a:rPr lang="en-US" sz="3000" dirty="0">
                    <a:latin typeface="+mj-lt"/>
                  </a:rPr>
                  <a:t>   use MS-SSIM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3000" dirty="0">
                  <a:latin typeface="+mj-lt"/>
                </a:endParaRP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In practice,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>
                    <a:latin typeface="+mj-lt"/>
                  </a:rPr>
                  <a:t> is estimated by sampling images from the MS COCO dataset. </a:t>
                </a:r>
              </a:p>
              <a:p>
                <a:pPr marL="266583" indent="-518583">
                  <a:spcBef>
                    <a:spcPts val="3500"/>
                  </a:spcBef>
                  <a:defRPr sz="4200"/>
                </a:pPr>
                <a:r>
                  <a:rPr lang="en-US" sz="3000" dirty="0">
                    <a:latin typeface="+mj-lt"/>
                  </a:rPr>
                  <a:t>Similarly, the flip rate of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3000" dirty="0">
                    <a:latin typeface="+mj-lt"/>
                  </a:rPr>
                  <a:t>-</a:t>
                </a:r>
                <a:r>
                  <a:rPr lang="en-US" sz="3000" dirty="0" err="1">
                    <a:latin typeface="+mj-lt"/>
                  </a:rPr>
                  <a:t>th</a:t>
                </a:r>
                <a:r>
                  <a:rPr lang="en-US" sz="3000" dirty="0">
                    <a:latin typeface="+mj-lt"/>
                  </a:rPr>
                  <a:t> slot in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3000" dirty="0">
                    <a:latin typeface="+mj-lt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000" dirty="0">
                    <a:latin typeface="+mj-lt"/>
                  </a:rPr>
                  <a:t>could be estimated by sampling audio from the LJ Speech training dataset.</a:t>
                </a:r>
              </a:p>
            </p:txBody>
          </p:sp>
        </mc:Choice>
        <mc:Fallback xmlns="">
          <p:sp>
            <p:nvSpPr>
              <p:cNvPr id="11" name="Shape 125">
                <a:extLst>
                  <a:ext uri="{FF2B5EF4-FFF2-40B4-BE49-F238E27FC236}">
                    <a16:creationId xmlns:a16="http://schemas.microsoft.com/office/drawing/2014/main" id="{9206EB2C-6AFF-2C4E-A67F-86DE2C1A94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538" y="8647781"/>
                <a:ext cx="19693336" cy="5550832"/>
              </a:xfrm>
              <a:prstGeom prst="rect">
                <a:avLst/>
              </a:prstGeom>
              <a:blipFill>
                <a:blip r:embed="rId3"/>
                <a:stretch>
                  <a:fillRect l="-774" t="-2752" r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FE9A7889-6D5A-EC45-AC98-4BD843FA3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4314" y="2208312"/>
            <a:ext cx="9815830" cy="51406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51DBC94-D64C-2B48-BEAA-D6413470972F}"/>
                  </a:ext>
                </a:extLst>
              </p:cNvPr>
              <p:cNvSpPr txBox="1"/>
              <p:nvPr/>
            </p:nvSpPr>
            <p:spPr>
              <a:xfrm>
                <a:off x="12991669" y="2117978"/>
                <a:ext cx="8317480" cy="52103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−1, 1</m:t>
                            </m:r>
                          </m:e>
                        </m:d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×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×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×32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 </a:t>
                </a:r>
                <a:br>
                  <a:rPr lang="en-US" sz="3600" dirty="0"/>
                </a:br>
                <a:endParaRPr lang="en-US" sz="3600" dirty="0"/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/>
                  <a:t>Consider all the bits in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∙,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 ∙</m:t>
                        </m:r>
                      </m:e>
                    </m:d>
                  </m:oMath>
                </a14:m>
                <a:r>
                  <a:rPr lang="en-US" sz="3600" dirty="0"/>
                  <a:t> </a:t>
                </a:r>
                <a:br>
                  <a:rPr lang="en-US" sz="3600" dirty="0"/>
                </a:br>
                <a:r>
                  <a:rPr lang="en-US" sz="3600" dirty="0"/>
                  <a:t>at location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3600" dirty="0"/>
                  <a:t> as a vector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600" dirty="0"/>
                  <a:t>.</a:t>
                </a:r>
                <a:br>
                  <a:rPr lang="en-US" sz="3600" dirty="0"/>
                </a:br>
                <a:endParaRPr lang="en-US" sz="3600" dirty="0"/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3600" dirty="0"/>
                  <a:t> where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× 32</m:t>
                    </m:r>
                  </m:oMath>
                </a14:m>
                <a:r>
                  <a:rPr lang="en-US" sz="3600" dirty="0"/>
                  <a:t/>
                </a:r>
                <a:br>
                  <a:rPr lang="en-US" sz="3600" dirty="0"/>
                </a:br>
                <a:endParaRPr lang="en-US" sz="3600" dirty="0"/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3600" dirty="0"/>
                  <a:t/>
                </a:r>
                <a:br>
                  <a:rPr lang="en-US" sz="3600" dirty="0"/>
                </a:br>
                <a:endParaRPr lang="en-US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51DBC94-D64C-2B48-BEAA-D64134709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1669" y="2117978"/>
                <a:ext cx="8317480" cy="5210337"/>
              </a:xfrm>
              <a:prstGeom prst="rect">
                <a:avLst/>
              </a:prstGeom>
              <a:blipFill>
                <a:blip r:embed="rId5"/>
                <a:stretch>
                  <a:fillRect l="-3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FA9F5438-8330-984C-B67E-99983D48AC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1205" y="6079565"/>
            <a:ext cx="7876344" cy="75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98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</a:t>
            </a:fld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88D58-8F23-6A48-9BE2-80F66897548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10668884"/>
            <a:ext cx="21029609" cy="1783724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j-lt"/>
              </a:rPr>
              <a:t>Steganography is the practice of </a:t>
            </a:r>
            <a:r>
              <a:rPr lang="en-US" sz="4800" dirty="0">
                <a:solidFill>
                  <a:srgbClr val="C00000"/>
                </a:solidFill>
                <a:latin typeface="+mj-lt"/>
              </a:rPr>
              <a:t>concealing</a:t>
            </a:r>
            <a:r>
              <a:rPr lang="en-US" sz="4800" dirty="0">
                <a:latin typeface="+mj-lt"/>
              </a:rPr>
              <a:t> information within media such as images, videos, and audio.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7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Introduction</a:t>
            </a:r>
            <a:r>
              <a:rPr lang="en-US" sz="5600" dirty="0">
                <a:solidFill>
                  <a:schemeClr val="bg1"/>
                </a:solidFill>
              </a:rPr>
              <a:t> – Secret Messaging via Steganography</a:t>
            </a:r>
            <a:endParaRPr lang="en-US" sz="4800" dirty="0">
              <a:solidFill>
                <a:schemeClr val="bg1"/>
              </a:solidFill>
            </a:endParaRPr>
          </a:p>
        </p:txBody>
      </p:sp>
      <p:grpSp>
        <p:nvGrpSpPr>
          <p:cNvPr id="10" name="Group">
            <a:extLst>
              <a:ext uri="{FF2B5EF4-FFF2-40B4-BE49-F238E27FC236}">
                <a16:creationId xmlns:a16="http://schemas.microsoft.com/office/drawing/2014/main" id="{FD0B1838-DA63-014A-9E20-D92409FA8386}"/>
              </a:ext>
            </a:extLst>
          </p:cNvPr>
          <p:cNvGrpSpPr/>
          <p:nvPr/>
        </p:nvGrpSpPr>
        <p:grpSpPr>
          <a:xfrm>
            <a:off x="3895081" y="2798775"/>
            <a:ext cx="17527610" cy="6906293"/>
            <a:chOff x="0" y="46951"/>
            <a:chExt cx="22012523" cy="8673454"/>
          </a:xfrm>
        </p:grpSpPr>
        <p:pic>
          <p:nvPicPr>
            <p:cNvPr id="11" name="Image" descr="Image">
              <a:extLst>
                <a:ext uri="{FF2B5EF4-FFF2-40B4-BE49-F238E27FC236}">
                  <a16:creationId xmlns:a16="http://schemas.microsoft.com/office/drawing/2014/main" id="{F96697C7-15AA-4545-8ADB-2EE4142EC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00404"/>
              <a:ext cx="16256000" cy="7620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" name="Image" descr="Image">
              <a:extLst>
                <a:ext uri="{FF2B5EF4-FFF2-40B4-BE49-F238E27FC236}">
                  <a16:creationId xmlns:a16="http://schemas.microsoft.com/office/drawing/2014/main" id="{F5577BB9-9E90-5E44-A11B-32E3749D8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59897" y="46951"/>
              <a:ext cx="8836503" cy="4378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" name="Line" descr="Line">
              <a:extLst>
                <a:ext uri="{FF2B5EF4-FFF2-40B4-BE49-F238E27FC236}">
                  <a16:creationId xmlns:a16="http://schemas.microsoft.com/office/drawing/2014/main" id="{D5544515-9885-7941-98FB-13A0882E3AD9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9867306">
              <a:off x="6263285" y="1781858"/>
              <a:ext cx="7691035" cy="101601"/>
            </a:xfrm>
            <a:prstGeom prst="rect">
              <a:avLst/>
            </a:prstGeom>
            <a:effectLst/>
          </p:spPr>
        </p:pic>
        <p:pic>
          <p:nvPicPr>
            <p:cNvPr id="14" name="Line" descr="Line">
              <a:extLst>
                <a:ext uri="{FF2B5EF4-FFF2-40B4-BE49-F238E27FC236}">
                  <a16:creationId xmlns:a16="http://schemas.microsoft.com/office/drawing/2014/main" id="{D8199F0B-8FA4-B544-ADBB-0BBA938F316A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363027">
              <a:off x="10839598" y="4677548"/>
              <a:ext cx="11172925" cy="101601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41812278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39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 : Encoding Optimization </a:t>
            </a:r>
            <a:endParaRPr lang="en-US" sz="48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42CB20-382B-8042-B70F-749F7AF93DDB}"/>
              </a:ext>
            </a:extLst>
          </p:cNvPr>
          <p:cNvGrpSpPr/>
          <p:nvPr/>
        </p:nvGrpSpPr>
        <p:grpSpPr>
          <a:xfrm>
            <a:off x="3814454" y="2915884"/>
            <a:ext cx="18155431" cy="8614019"/>
            <a:chOff x="4190358" y="4614283"/>
            <a:chExt cx="10663577" cy="43625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01C5D3D-F50A-A349-835A-E2BB67325632}"/>
                    </a:ext>
                  </a:extLst>
                </p:cNvPr>
                <p:cNvSpPr txBox="1"/>
                <p:nvPr/>
              </p:nvSpPr>
              <p:spPr>
                <a:xfrm>
                  <a:off x="5099668" y="6079181"/>
                  <a:ext cx="7751120" cy="784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latin typeface="Cambria Math" panose="02040503050406030204" pitchFamily="18" charset="0"/>
                                  </a:rPr>
                                  <m:t>arg</m:t>
                                </m:r>
                                <m:r>
                                  <a:rPr lang="en-US" sz="3200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e>
                              <m:lim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lim>
                            </m:limLow>
                          </m:fName>
                          <m:e>
                            <m:nary>
                              <m:naryPr>
                                <m:chr m:val="∑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  <m:r>
                                      <a:rPr lang="en-US" sz="32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sub>
                                </m:sSub>
                              </m:e>
                            </m:nary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), </m:t>
                            </m:r>
                          </m:e>
                        </m:func>
                      </m:oMath>
                    </m:oMathPara>
                  </a14:m>
                  <a:endParaRPr lang="en-US" sz="3200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01C5D3D-F50A-A349-835A-E2BB673256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9668" y="6079181"/>
                  <a:ext cx="7751120" cy="784887"/>
                </a:xfrm>
                <a:prstGeom prst="rect">
                  <a:avLst/>
                </a:prstGeom>
                <a:blipFill>
                  <a:blip r:embed="rId3"/>
                  <a:stretch>
                    <a:fillRect t="-97561" b="-1504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43F0F43-8D60-824D-8483-6B1DCF8C714D}"/>
                    </a:ext>
                  </a:extLst>
                </p:cNvPr>
                <p:cNvSpPr txBox="1"/>
                <p:nvPr/>
              </p:nvSpPr>
              <p:spPr>
                <a:xfrm>
                  <a:off x="4293372" y="6956554"/>
                  <a:ext cx="10560563" cy="784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pHide m:val="on"/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32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  <m:sup/>
                          <m:e>
                            <m:nary>
                              <m:naryPr>
                                <m:chr m:val="∑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p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3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nary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≤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</m:nary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1, 2, 3, . . . , 20</m:t>
                            </m:r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sz="3200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43F0F43-8D60-824D-8483-6B1DCF8C71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3372" y="6956554"/>
                  <a:ext cx="10560563" cy="784887"/>
                </a:xfrm>
                <a:prstGeom prst="rect">
                  <a:avLst/>
                </a:prstGeom>
                <a:blipFill>
                  <a:blip r:embed="rId4"/>
                  <a:stretch>
                    <a:fillRect t="-97561" b="-1495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2763758-B24B-8E4B-AB83-F7836D1007F8}"/>
                    </a:ext>
                  </a:extLst>
                </p:cNvPr>
                <p:cNvSpPr txBox="1"/>
                <p:nvPr/>
              </p:nvSpPr>
              <p:spPr>
                <a:xfrm>
                  <a:off x="4190358" y="7921555"/>
                  <a:ext cx="10560563" cy="1055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dirty="0">
                      <a:latin typeface="+mj-lt"/>
                    </a:rPr>
                    <a:t> where </a:t>
                  </a:r>
                  <a14:m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a14:m>
                  <a:r>
                    <a:rPr lang="en-US" sz="3200" b="1" dirty="0">
                      <a:latin typeface="+mj-lt"/>
                    </a:rPr>
                    <a:t> </a:t>
                  </a:r>
                  <a:r>
                    <a:rPr lang="en-US" sz="3200" dirty="0">
                      <a:latin typeface="+mj-lt"/>
                    </a:rPr>
                    <a:t>is the indicator function,</a:t>
                  </a:r>
                </a:p>
                <a:p>
                  <a:r>
                    <a:rPr lang="en-US" sz="3200" dirty="0">
                      <a:latin typeface="+mj-lt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a14:m>
                  <a:r>
                    <a:rPr lang="en-US" sz="3200" dirty="0">
                      <a:latin typeface="+mj-lt"/>
                    </a:rPr>
                    <a:t> is the number of floating-point numbers we can use,</a:t>
                  </a:r>
                </a:p>
                <a:p>
                  <a:r>
                    <a:rPr lang="en-US" sz="3200" dirty="0">
                      <a:latin typeface="+mj-lt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𝜏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1, 3, 5, . . .</m:t>
                          </m:r>
                        </m:e>
                      </m:d>
                    </m:oMath>
                  </a14:m>
                  <a:r>
                    <a:rPr lang="en-US" sz="3200" dirty="0">
                      <a:latin typeface="+mj-lt"/>
                    </a:rPr>
                    <a:t>  is a function indicating the number of the assignments of a bit. </a:t>
                  </a:r>
                </a:p>
                <a:p>
                  <a:r>
                    <a:rPr lang="en-US" sz="3200" dirty="0">
                      <a:latin typeface="+mj-lt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           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en-US" sz="3200" dirty="0">
                      <a:latin typeface="+mj-lt"/>
                    </a:rPr>
                    <a:t> is the probability of getting a flipped value when we embed a bit </a:t>
                  </a:r>
                  <a14:m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US" sz="3200" dirty="0">
                      <a:latin typeface="+mj-lt"/>
                    </a:rPr>
                    <a:t> times on the </a:t>
                  </a:r>
                  <a14:m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a14:m>
                  <a:r>
                    <a:rPr lang="en-US" sz="3200" dirty="0">
                      <a:latin typeface="+mj-lt"/>
                    </a:rPr>
                    <a:t>-</a:t>
                  </a:r>
                  <a:r>
                    <a:rPr lang="en-US" sz="3200" dirty="0" err="1">
                      <a:latin typeface="+mj-lt"/>
                    </a:rPr>
                    <a:t>th</a:t>
                  </a:r>
                  <a:r>
                    <a:rPr lang="en-US" sz="3200" dirty="0">
                      <a:latin typeface="+mj-lt"/>
                    </a:rPr>
                    <a:t> slot.</a:t>
                  </a: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2763758-B24B-8E4B-AB83-F7836D1007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0358" y="7921555"/>
                  <a:ext cx="10560563" cy="1055296"/>
                </a:xfrm>
                <a:prstGeom prst="rect">
                  <a:avLst/>
                </a:prstGeom>
                <a:blipFill>
                  <a:blip r:embed="rId5"/>
                  <a:stretch>
                    <a:fillRect l="-353" t="-4294" b="-79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F878542-802A-894F-8F8A-08EF6155474A}"/>
                    </a:ext>
                  </a:extLst>
                </p:cNvPr>
                <p:cNvSpPr txBox="1"/>
                <p:nvPr/>
              </p:nvSpPr>
              <p:spPr>
                <a:xfrm>
                  <a:off x="4257622" y="4614283"/>
                  <a:ext cx="10390286" cy="13843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dirty="0">
                      <a:latin typeface="+mj-lt"/>
                    </a:rPr>
                    <a:t>Let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1" smtClean="0">
                          <a:latin typeface="Cambria Math" panose="02040503050406030204" pitchFamily="18" charset="0"/>
                        </a:rPr>
                        <m:t>π</m:t>
                      </m:r>
                    </m:oMath>
                  </a14:m>
                  <a:r>
                    <a:rPr lang="en-US" sz="3200" b="0" dirty="0">
                      <a:latin typeface="+mj-lt"/>
                    </a:rPr>
                    <a:t> be an embedding function that maps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r>
                    <a:rPr lang="en-US" sz="3200" b="0" dirty="0">
                      <a:latin typeface="+mj-lt"/>
                    </a:rPr>
                    <a:t> to the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r>
                    <a:rPr lang="en-US" sz="3200" b="0" dirty="0">
                      <a:latin typeface="+mj-lt"/>
                    </a:rPr>
                    <a:t>)-</a:t>
                  </a:r>
                  <a:r>
                    <a:rPr lang="en-US" sz="3200" b="0" dirty="0" err="1">
                      <a:latin typeface="+mj-lt"/>
                    </a:rPr>
                    <a:t>th</a:t>
                  </a:r>
                  <a:r>
                    <a:rPr lang="en-US" sz="3200" b="0" dirty="0">
                      <a:latin typeface="+mj-lt"/>
                    </a:rPr>
                    <a:t> slot in </a:t>
                  </a:r>
                  <a14:m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a14:m>
                  <a:r>
                    <a:rPr lang="en-US" sz="3200" b="0" dirty="0">
                      <a:latin typeface="+mj-lt"/>
                    </a:rPr>
                    <a:t>. </a:t>
                  </a:r>
                </a:p>
                <a:p>
                  <a:r>
                    <a:rPr lang="en-US" sz="3200" dirty="0">
                      <a:latin typeface="+mj-lt"/>
                    </a:rPr>
                    <a:t>Let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r>
                    <a:rPr lang="en-US" sz="3200" dirty="0">
                      <a:latin typeface="+mj-lt"/>
                    </a:rPr>
                    <a:t> be the reconstructed image from the binary code </a:t>
                  </a:r>
                  <a14:m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US" sz="3200" dirty="0">
                      <a:latin typeface="+mj-lt"/>
                    </a:rPr>
                    <a:t> when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a14:m>
                  <a:r>
                    <a:rPr lang="en-US" sz="3200" dirty="0">
                      <a:latin typeface="+mj-lt"/>
                    </a:rPr>
                    <a:t> is flipped.</a:t>
                  </a:r>
                  <a:br>
                    <a:rPr lang="en-US" sz="3200" dirty="0">
                      <a:latin typeface="+mj-lt"/>
                    </a:rPr>
                  </a:br>
                  <a:endParaRPr lang="en-US" sz="3200" b="0" dirty="0">
                    <a:latin typeface="+mj-lt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= 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𝔼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latin typeface="+mj-lt"/>
                            <a:ea typeface="Cambria Math" panose="02040503050406030204" pitchFamily="18" charset="0"/>
                          </a:rPr>
                          <m:t>MS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latin typeface="+mj-lt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latin typeface="+mj-lt"/>
                            <a:ea typeface="Cambria Math" panose="02040503050406030204" pitchFamily="18" charset="0"/>
                          </a:rPr>
                          <m:t>SSIM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acc>
                              <m:accPr>
                                <m:chr m:val="̂"/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acc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3200">
                            <a:latin typeface="+mj-lt"/>
                            <a:ea typeface="Cambria Math" panose="02040503050406030204" pitchFamily="18" charset="0"/>
                          </a:rPr>
                          <m:t>MS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latin typeface="+mj-lt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3200">
                            <a:latin typeface="+mj-lt"/>
                            <a:ea typeface="Cambria Math" panose="02040503050406030204" pitchFamily="18" charset="0"/>
                          </a:rPr>
                          <m:t>SSIM</m:t>
                        </m:r>
                        <m:d>
                          <m:d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US" sz="3200" dirty="0">
                    <a:latin typeface="+mj-lt"/>
                  </a:endParaRPr>
                </a:p>
                <a:p>
                  <a:endParaRPr lang="en-US" sz="3200" b="0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F878542-802A-894F-8F8A-08EF615547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7622" y="4614283"/>
                  <a:ext cx="10390286" cy="1384351"/>
                </a:xfrm>
                <a:prstGeom prst="rect">
                  <a:avLst/>
                </a:prstGeom>
                <a:blipFill>
                  <a:blip r:embed="rId6"/>
                  <a:stretch>
                    <a:fillRect l="-789" t="-2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813A5AA-4F69-4E4D-BCDA-91C6E57A9A04}"/>
              </a:ext>
            </a:extLst>
          </p:cNvPr>
          <p:cNvSpPr txBox="1"/>
          <p:nvPr/>
        </p:nvSpPr>
        <p:spPr>
          <a:xfrm>
            <a:off x="6212610" y="8398823"/>
            <a:ext cx="1944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subject to  </a:t>
            </a:r>
          </a:p>
        </p:txBody>
      </p:sp>
    </p:spTree>
    <p:extLst>
      <p:ext uri="{BB962C8B-B14F-4D97-AF65-F5344CB8AC3E}">
        <p14:creationId xmlns:p14="http://schemas.microsoft.com/office/powerpoint/2010/main" val="12417988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Method : Encoding Optimization 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5E859E-F39D-F846-B914-D7D0FA063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897" y="3100623"/>
            <a:ext cx="17867130" cy="58692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F3A4A63-EBF5-174B-9CF1-0FDB4D39E3DB}"/>
              </a:ext>
            </a:extLst>
          </p:cNvPr>
          <p:cNvSpPr/>
          <p:nvPr/>
        </p:nvSpPr>
        <p:spPr>
          <a:xfrm>
            <a:off x="3422110" y="10938326"/>
            <a:ext cx="175381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400" indent="-284400">
              <a:buFont typeface="Arial" panose="020B0604020202020204" pitchFamily="34" charset="0"/>
              <a:buChar char="•"/>
              <a:defRPr sz="4200"/>
            </a:pPr>
            <a:r>
              <a:rPr lang="en-US" sz="3200" dirty="0">
                <a:latin typeface="+mj-lt"/>
              </a:rPr>
              <a:t>To solve this problem, we greedily pick an unassigned bit with the highest importance and assign it an available slot with the lowest flip rate.  </a:t>
            </a:r>
          </a:p>
        </p:txBody>
      </p:sp>
    </p:spTree>
    <p:extLst>
      <p:ext uri="{BB962C8B-B14F-4D97-AF65-F5344CB8AC3E}">
        <p14:creationId xmlns:p14="http://schemas.microsoft.com/office/powerpoint/2010/main" val="14467349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 :</a:t>
            </a:r>
            <a:r>
              <a:rPr lang="ko-KR" altLang="en-US" sz="4800" i="1" dirty="0">
                <a:solidFill>
                  <a:schemeClr val="bg1"/>
                </a:solidFill>
              </a:rPr>
              <a:t> </a:t>
            </a:r>
            <a:r>
              <a:rPr lang="en-HK" altLang="ko-KR" sz="4800" i="1" dirty="0">
                <a:solidFill>
                  <a:schemeClr val="bg1"/>
                </a:solidFill>
              </a:rPr>
              <a:t>Evaluation on Video Frames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hape 125">
            <a:extLst>
              <a:ext uri="{FF2B5EF4-FFF2-40B4-BE49-F238E27FC236}">
                <a16:creationId xmlns:a16="http://schemas.microsoft.com/office/drawing/2014/main" id="{D7F54624-2E5F-2949-AC2C-22ED570F6F56}"/>
              </a:ext>
            </a:extLst>
          </p:cNvPr>
          <p:cNvSpPr txBox="1">
            <a:spLocks/>
          </p:cNvSpPr>
          <p:nvPr/>
        </p:nvSpPr>
        <p:spPr>
          <a:xfrm>
            <a:off x="2344537" y="8853630"/>
            <a:ext cx="19693336" cy="2612411"/>
          </a:xfrm>
          <a:prstGeom prst="rect">
            <a:avLst/>
          </a:prstGeom>
        </p:spPr>
        <p:txBody>
          <a:bodyPr lIns="72000" tIns="0" bIns="0" anchor="t">
            <a:normAutofit/>
          </a:bodyPr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583" indent="-518583">
              <a:spcBef>
                <a:spcPts val="3500"/>
              </a:spcBef>
              <a:defRPr sz="4200"/>
            </a:pPr>
            <a:r>
              <a:rPr lang="en-US" sz="3000" dirty="0">
                <a:latin typeface="+mj-lt"/>
              </a:rPr>
              <a:t>The video reconstructed by </a:t>
            </a:r>
            <a:r>
              <a:rPr lang="en-US" sz="3000" dirty="0" err="1">
                <a:latin typeface="+mj-lt"/>
              </a:rPr>
              <a:t>HvFO</a:t>
            </a:r>
            <a:r>
              <a:rPr lang="en-US" sz="3000" dirty="0">
                <a:latin typeface="+mj-lt"/>
              </a:rPr>
              <a:t> has much high quality than the baseline methods in terms of PSNR and SSIM.</a:t>
            </a:r>
          </a:p>
          <a:p>
            <a:pPr marL="266583" indent="-518583">
              <a:spcBef>
                <a:spcPts val="3500"/>
              </a:spcBef>
              <a:defRPr sz="4200"/>
            </a:pPr>
            <a:r>
              <a:rPr lang="en-US" sz="3000" dirty="0">
                <a:latin typeface="+mj-lt"/>
              </a:rPr>
              <a:t>Our method also has the highest capacity in hiding pixels in audio. Our method can hide a 128 x 128 video in an audio at 49 frames per second.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434C8E-59A7-474D-AECC-9DF389D46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474" y="3835160"/>
            <a:ext cx="13859463" cy="340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90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 :</a:t>
            </a:r>
            <a:r>
              <a:rPr lang="ko-KR" altLang="en-US" sz="4800" i="1" dirty="0">
                <a:solidFill>
                  <a:schemeClr val="bg1"/>
                </a:solidFill>
              </a:rPr>
              <a:t> </a:t>
            </a:r>
            <a:r>
              <a:rPr lang="en-HK" altLang="ko-KR" sz="4800" i="1" dirty="0">
                <a:solidFill>
                  <a:schemeClr val="bg1"/>
                </a:solidFill>
              </a:rPr>
              <a:t>Evaluation on Video Frames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hape 125">
            <a:extLst>
              <a:ext uri="{FF2B5EF4-FFF2-40B4-BE49-F238E27FC236}">
                <a16:creationId xmlns:a16="http://schemas.microsoft.com/office/drawing/2014/main" id="{D7F54624-2E5F-2949-AC2C-22ED570F6F56}"/>
              </a:ext>
            </a:extLst>
          </p:cNvPr>
          <p:cNvSpPr txBox="1">
            <a:spLocks/>
          </p:cNvSpPr>
          <p:nvPr/>
        </p:nvSpPr>
        <p:spPr>
          <a:xfrm>
            <a:off x="2344538" y="10897091"/>
            <a:ext cx="19693336" cy="2612411"/>
          </a:xfrm>
          <a:prstGeom prst="rect">
            <a:avLst/>
          </a:prstGeom>
        </p:spPr>
        <p:txBody>
          <a:bodyPr lIns="72000" tIns="0" bIns="0" anchor="t">
            <a:normAutofit/>
          </a:bodyPr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583" indent="-518583">
              <a:spcBef>
                <a:spcPts val="3500"/>
              </a:spcBef>
              <a:defRPr sz="4200"/>
            </a:pPr>
            <a:r>
              <a:rPr lang="en-US" sz="3000" dirty="0">
                <a:latin typeface="+mj-lt"/>
              </a:rPr>
              <a:t>The video reconstructed by our steganography scheme has much high quality than the baseline methods in terms of PSNR and SSIM.</a:t>
            </a:r>
          </a:p>
          <a:p>
            <a:pPr marL="266583" indent="-518583">
              <a:spcBef>
                <a:spcPts val="3500"/>
              </a:spcBef>
              <a:defRPr sz="4200"/>
            </a:pPr>
            <a:r>
              <a:rPr lang="en-US" sz="3000" dirty="0">
                <a:latin typeface="+mj-lt"/>
              </a:rPr>
              <a:t>Our method also has the highest capacity in hiding pixels in audio. Our method can hide a 128 x 128 video in an audio at 49 frames per second.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60C902-9C9B-444D-BD95-11133321A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356" y="1689591"/>
            <a:ext cx="11061700" cy="920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849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A7CEF9-AFE9-2747-BA2F-3E8B2C693BAA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 :</a:t>
            </a:r>
            <a:r>
              <a:rPr lang="ko-KR" altLang="en-US" sz="4800" i="1" dirty="0">
                <a:solidFill>
                  <a:schemeClr val="bg1"/>
                </a:solidFill>
              </a:rPr>
              <a:t> </a:t>
            </a:r>
            <a:r>
              <a:rPr lang="en-HK" altLang="ko-KR" sz="4800" i="1" dirty="0">
                <a:solidFill>
                  <a:schemeClr val="bg1"/>
                </a:solidFill>
              </a:rPr>
              <a:t>Evaluation on Video Frames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7" name="Online Media 1" descr="origin_video_breakdance-flare_30fps">
            <a:hlinkClick r:id="" action="ppaction://media"/>
            <a:extLst>
              <a:ext uri="{FF2B5EF4-FFF2-40B4-BE49-F238E27FC236}">
                <a16:creationId xmlns:a16="http://schemas.microsoft.com/office/drawing/2014/main" id="{620D9192-B01A-1345-BB17-2B6F8EA91C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02810" y="4488497"/>
            <a:ext cx="4258707" cy="4258707"/>
          </a:xfrm>
          <a:prstGeom prst="rect">
            <a:avLst/>
          </a:prstGeom>
        </p:spPr>
      </p:pic>
      <p:pic>
        <p:nvPicPr>
          <p:cNvPr id="8" name="Online Media 3" descr="video_breakdance-flare_30fps_continuous">
            <a:hlinkClick r:id="" action="ppaction://media"/>
            <a:extLst>
              <a:ext uri="{FF2B5EF4-FFF2-40B4-BE49-F238E27FC236}">
                <a16:creationId xmlns:a16="http://schemas.microsoft.com/office/drawing/2014/main" id="{ACC14A37-9952-D542-8C23-F6D20A8F2CE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544308" y="4488498"/>
            <a:ext cx="4258706" cy="4258706"/>
          </a:xfrm>
          <a:prstGeom prst="rect">
            <a:avLst/>
          </a:prstGeom>
        </p:spPr>
      </p:pic>
      <p:pic>
        <p:nvPicPr>
          <p:cNvPr id="9" name="Online Media 4" descr="video_breakdance-flare_30fps_naive">
            <a:hlinkClick r:id="" action="ppaction://media"/>
            <a:extLst>
              <a:ext uri="{FF2B5EF4-FFF2-40B4-BE49-F238E27FC236}">
                <a16:creationId xmlns:a16="http://schemas.microsoft.com/office/drawing/2014/main" id="{EAED61F8-EDF0-074E-B7D3-1DCF04008904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383395" y="4488497"/>
            <a:ext cx="4258706" cy="4258706"/>
          </a:xfrm>
          <a:prstGeom prst="rect">
            <a:avLst/>
          </a:prstGeom>
        </p:spPr>
      </p:pic>
      <p:pic>
        <p:nvPicPr>
          <p:cNvPr id="10" name="Online Media 5" descr="video_breakdance-flare_30fps_optim">
            <a:hlinkClick r:id="" action="ppaction://media"/>
            <a:extLst>
              <a:ext uri="{FF2B5EF4-FFF2-40B4-BE49-F238E27FC236}">
                <a16:creationId xmlns:a16="http://schemas.microsoft.com/office/drawing/2014/main" id="{427C8D3D-99BE-AE42-9BE2-DCB2882D2155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7222483" y="4488497"/>
            <a:ext cx="4258707" cy="42587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270F6C-89C4-8A4E-819B-8152A5CC296C}"/>
              </a:ext>
            </a:extLst>
          </p:cNvPr>
          <p:cNvSpPr txBox="1"/>
          <p:nvPr/>
        </p:nvSpPr>
        <p:spPr>
          <a:xfrm>
            <a:off x="3755812" y="9041362"/>
            <a:ext cx="25527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Ground truth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7FB766-FC2D-524E-B60D-34A744EA5E8D}"/>
              </a:ext>
            </a:extLst>
          </p:cNvPr>
          <p:cNvSpPr txBox="1"/>
          <p:nvPr/>
        </p:nvSpPr>
        <p:spPr>
          <a:xfrm>
            <a:off x="13236397" y="9041362"/>
            <a:ext cx="25527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Naïve encoding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5A7AD0-2733-934F-A08D-5BBBC11498BF}"/>
              </a:ext>
            </a:extLst>
          </p:cNvPr>
          <p:cNvSpPr txBox="1"/>
          <p:nvPr/>
        </p:nvSpPr>
        <p:spPr>
          <a:xfrm>
            <a:off x="8397310" y="9027391"/>
            <a:ext cx="25527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err="1"/>
              <a:t>HvF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7C66DD-959C-C849-8D67-740CBE359DA9}"/>
              </a:ext>
            </a:extLst>
          </p:cNvPr>
          <p:cNvSpPr txBox="1"/>
          <p:nvPr/>
        </p:nvSpPr>
        <p:spPr>
          <a:xfrm>
            <a:off x="18075487" y="9041362"/>
            <a:ext cx="25527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HvFO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1718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1000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4" repeatCount="1000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5" repeatCount="1000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6" repeatCount="1000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44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0" y="11134629"/>
            <a:ext cx="21029609" cy="1783724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>
                <a:latin typeface="+mj-lt"/>
              </a:rPr>
              <a:t>Our approach can also hide 480×848 video in audio.</a:t>
            </a:r>
          </a:p>
          <a:p>
            <a:r>
              <a:rPr lang="en-US" sz="4000" dirty="0">
                <a:latin typeface="+mj-lt"/>
              </a:rPr>
              <a:t>A one-second video can be embedded in a 10-second audio signal and has high visual fidelity, with MS-SSIM beyond 0.96 for K = 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CD7CA9-CCDB-EF47-859D-F50AD37BB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857" y="1689509"/>
            <a:ext cx="15218696" cy="87391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A7CEF9-AFE9-2747-BA2F-3E8B2C693BAA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 :</a:t>
            </a:r>
            <a:r>
              <a:rPr lang="ko-KR" altLang="en-US" sz="4800" i="1" dirty="0">
                <a:solidFill>
                  <a:schemeClr val="bg1"/>
                </a:solidFill>
              </a:rPr>
              <a:t> </a:t>
            </a:r>
            <a:r>
              <a:rPr lang="en-HK" altLang="ko-KR" sz="4800" i="1" dirty="0">
                <a:solidFill>
                  <a:schemeClr val="bg1"/>
                </a:solidFill>
              </a:rPr>
              <a:t>Evaluation on Video Frames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2579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A7CEF9-AFE9-2747-BA2F-3E8B2C693BAA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 :</a:t>
            </a:r>
            <a:r>
              <a:rPr lang="ko-KR" altLang="en-US" sz="4800" i="1" dirty="0">
                <a:solidFill>
                  <a:schemeClr val="bg1"/>
                </a:solidFill>
              </a:rPr>
              <a:t> </a:t>
            </a:r>
            <a:r>
              <a:rPr lang="en-HK" altLang="ko-KR" sz="4800" i="1" dirty="0">
                <a:solidFill>
                  <a:schemeClr val="bg1"/>
                </a:solidFill>
              </a:rPr>
              <a:t>Evaluation on Audio Fidelity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D0D95-DB23-184A-870A-FB557A126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1881" y="2215657"/>
            <a:ext cx="13178646" cy="7454124"/>
          </a:xfrm>
          <a:prstGeom prst="rect">
            <a:avLst/>
          </a:prstGeom>
        </p:spPr>
      </p:pic>
      <p:sp>
        <p:nvSpPr>
          <p:cNvPr id="7" name="Shape 125">
            <a:extLst>
              <a:ext uri="{FF2B5EF4-FFF2-40B4-BE49-F238E27FC236}">
                <a16:creationId xmlns:a16="http://schemas.microsoft.com/office/drawing/2014/main" id="{50DD013D-5221-524B-8F3D-8804A564DBF2}"/>
              </a:ext>
            </a:extLst>
          </p:cNvPr>
          <p:cNvSpPr txBox="1">
            <a:spLocks/>
          </p:cNvSpPr>
          <p:nvPr/>
        </p:nvSpPr>
        <p:spPr>
          <a:xfrm>
            <a:off x="1552783" y="9783402"/>
            <a:ext cx="21276842" cy="30360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8583" indent="-518583">
              <a:defRPr sz="4200"/>
            </a:pPr>
            <a:r>
              <a:rPr lang="en-US" sz="3600" dirty="0">
                <a:latin typeface="+mj-lt"/>
              </a:rPr>
              <a:t>In the user study, each participant hear the encoded audio and the original cover audio in random order once.</a:t>
            </a:r>
          </a:p>
          <a:p>
            <a:pPr marL="518583" indent="-518583">
              <a:defRPr sz="4200"/>
            </a:pPr>
            <a:r>
              <a:rPr lang="en-US" sz="3600" dirty="0">
                <a:latin typeface="+mj-lt"/>
              </a:rPr>
              <a:t>Then the participant needs to choose one of the three options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1. Audio A is more natural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2. Audio B is more natural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3. They are perceptually the same.</a:t>
            </a:r>
          </a:p>
        </p:txBody>
      </p:sp>
    </p:spTree>
    <p:extLst>
      <p:ext uri="{BB962C8B-B14F-4D97-AF65-F5344CB8AC3E}">
        <p14:creationId xmlns:p14="http://schemas.microsoft.com/office/powerpoint/2010/main" val="37265345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A7CEF9-AFE9-2747-BA2F-3E8B2C693BAA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 :</a:t>
            </a:r>
            <a:r>
              <a:rPr lang="ko-KR" altLang="en-US" sz="4800" i="1" dirty="0">
                <a:solidFill>
                  <a:schemeClr val="bg1"/>
                </a:solidFill>
              </a:rPr>
              <a:t> </a:t>
            </a:r>
            <a:r>
              <a:rPr lang="en-HK" altLang="ko-KR" sz="4800" i="1" dirty="0">
                <a:solidFill>
                  <a:schemeClr val="bg1"/>
                </a:solidFill>
              </a:rPr>
              <a:t>Video &amp; Audio Samples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8" name="Online Media 1" descr="origin_clip_video_dog-agility_30fps">
            <a:hlinkClick r:id="" action="ppaction://media"/>
            <a:extLst>
              <a:ext uri="{FF2B5EF4-FFF2-40B4-BE49-F238E27FC236}">
                <a16:creationId xmlns:a16="http://schemas.microsoft.com/office/drawing/2014/main" id="{33B0A5C2-958D-0948-BEFA-4192DB1080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9330" y="3329941"/>
            <a:ext cx="10769600" cy="6096000"/>
          </a:xfrm>
          <a:prstGeom prst="rect">
            <a:avLst/>
          </a:prstGeom>
        </p:spPr>
      </p:pic>
      <p:pic>
        <p:nvPicPr>
          <p:cNvPr id="9" name="Online Media 3" descr="reconstructed_video_dog-agility_30fps">
            <a:hlinkClick r:id="" action="ppaction://media"/>
            <a:extLst>
              <a:ext uri="{FF2B5EF4-FFF2-40B4-BE49-F238E27FC236}">
                <a16:creationId xmlns:a16="http://schemas.microsoft.com/office/drawing/2014/main" id="{D9EA3279-27E6-A24B-AC03-537CA70C55E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31090" y="3329941"/>
            <a:ext cx="10769600" cy="6096000"/>
          </a:xfrm>
          <a:prstGeom prst="rect">
            <a:avLst/>
          </a:prstGeom>
        </p:spPr>
      </p:pic>
      <p:pic>
        <p:nvPicPr>
          <p:cNvPr id="10" name="Online Media 4" descr="dog_agility_real_audio">
            <a:hlinkClick r:id="" action="ppaction://media"/>
            <a:extLst>
              <a:ext uri="{FF2B5EF4-FFF2-40B4-BE49-F238E27FC236}">
                <a16:creationId xmlns:a16="http://schemas.microsoft.com/office/drawing/2014/main" id="{59793F2F-B64A-1443-966A-01BF5C7A715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67730" y="10720388"/>
            <a:ext cx="812800" cy="812800"/>
          </a:xfrm>
          <a:prstGeom prst="rect">
            <a:avLst/>
          </a:prstGeom>
        </p:spPr>
      </p:pic>
      <p:pic>
        <p:nvPicPr>
          <p:cNvPr id="11" name="Online Media 5" descr="dog_agility_stego_audio">
            <a:hlinkClick r:id="" action="ppaction://media"/>
            <a:extLst>
              <a:ext uri="{FF2B5EF4-FFF2-40B4-BE49-F238E27FC236}">
                <a16:creationId xmlns:a16="http://schemas.microsoft.com/office/drawing/2014/main" id="{7B02E7B3-5103-044A-B4BA-0CA8B757FD6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509490" y="10720388"/>
            <a:ext cx="812800" cy="812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C8480EF-2C72-D942-B055-A729B29A36AE}"/>
              </a:ext>
            </a:extLst>
          </p:cNvPr>
          <p:cNvSpPr txBox="1"/>
          <p:nvPr/>
        </p:nvSpPr>
        <p:spPr>
          <a:xfrm>
            <a:off x="4697729" y="9816364"/>
            <a:ext cx="33528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Ground truth</a:t>
            </a:r>
            <a:r>
              <a:rPr lang="ko-KR" altLang="en-US" sz="2400" dirty="0"/>
              <a:t> </a:t>
            </a:r>
            <a:r>
              <a:rPr lang="en-US" altLang="ko-KR" sz="2400" dirty="0"/>
              <a:t>video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802C38-C0D7-3843-9FDC-1ADF0B9F8B67}"/>
              </a:ext>
            </a:extLst>
          </p:cNvPr>
          <p:cNvSpPr txBox="1"/>
          <p:nvPr/>
        </p:nvSpPr>
        <p:spPr>
          <a:xfrm>
            <a:off x="4697728" y="11824403"/>
            <a:ext cx="33528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Ground truth</a:t>
            </a:r>
            <a:r>
              <a:rPr lang="ko-KR" altLang="en-US" sz="2400" dirty="0"/>
              <a:t> </a:t>
            </a:r>
            <a:r>
              <a:rPr lang="en-US" altLang="ko-KR" sz="2400" dirty="0"/>
              <a:t>audio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3C3F3B-EE65-3244-B21A-8A6497DEA181}"/>
              </a:ext>
            </a:extLst>
          </p:cNvPr>
          <p:cNvSpPr txBox="1"/>
          <p:nvPr/>
        </p:nvSpPr>
        <p:spPr>
          <a:xfrm>
            <a:off x="16395435" y="9816364"/>
            <a:ext cx="33528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Reconstructed</a:t>
            </a:r>
            <a:r>
              <a:rPr lang="ko-KR" altLang="en-US" sz="2400" dirty="0"/>
              <a:t> </a:t>
            </a:r>
            <a:r>
              <a:rPr lang="en-US" altLang="ko-KR" sz="2400" dirty="0"/>
              <a:t>video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E7D10B-91D6-064C-8E27-1F5C707A9B8E}"/>
              </a:ext>
            </a:extLst>
          </p:cNvPr>
          <p:cNvSpPr txBox="1"/>
          <p:nvPr/>
        </p:nvSpPr>
        <p:spPr>
          <a:xfrm>
            <a:off x="16395434" y="11824403"/>
            <a:ext cx="33528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ko-KR" sz="2400" dirty="0"/>
              <a:t>Embedded</a:t>
            </a:r>
            <a:r>
              <a:rPr lang="ko-KR" altLang="en-US" sz="2400" dirty="0"/>
              <a:t> </a:t>
            </a:r>
            <a:r>
              <a:rPr lang="en-US" altLang="ko-KR" sz="2400" dirty="0"/>
              <a:t>audio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6391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6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61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7" repeatCount="500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28" repeatCount="500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1180B0-98D6-4044-B820-33CE32F3EEA2}"/>
              </a:ext>
            </a:extLst>
          </p:cNvPr>
          <p:cNvSpPr txBox="1"/>
          <p:nvPr/>
        </p:nvSpPr>
        <p:spPr>
          <a:xfrm>
            <a:off x="4354829" y="10479304"/>
            <a:ext cx="33528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Ground truth</a:t>
            </a:r>
            <a:r>
              <a:rPr lang="ko-KR" altLang="en-US" sz="2400" dirty="0"/>
              <a:t> </a:t>
            </a:r>
            <a:r>
              <a:rPr lang="en-US" altLang="ko-KR" sz="2400" dirty="0"/>
              <a:t>video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15E3E4-2A8E-504A-8B9C-C01F3CDAA3B9}"/>
              </a:ext>
            </a:extLst>
          </p:cNvPr>
          <p:cNvSpPr txBox="1"/>
          <p:nvPr/>
        </p:nvSpPr>
        <p:spPr>
          <a:xfrm>
            <a:off x="4354828" y="12487343"/>
            <a:ext cx="33528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Ground truth</a:t>
            </a:r>
            <a:r>
              <a:rPr lang="ko-KR" altLang="en-US" sz="2400" dirty="0"/>
              <a:t> </a:t>
            </a:r>
            <a:r>
              <a:rPr lang="en-US" altLang="ko-KR" sz="2400" dirty="0"/>
              <a:t>audio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C1A1F7-9B2C-4A41-A4C6-9E04BC472B86}"/>
              </a:ext>
            </a:extLst>
          </p:cNvPr>
          <p:cNvSpPr txBox="1"/>
          <p:nvPr/>
        </p:nvSpPr>
        <p:spPr>
          <a:xfrm>
            <a:off x="16052535" y="10479304"/>
            <a:ext cx="33528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Reconstructed</a:t>
            </a:r>
            <a:r>
              <a:rPr lang="ko-KR" altLang="en-US" sz="2400" dirty="0"/>
              <a:t> </a:t>
            </a:r>
            <a:r>
              <a:rPr lang="en-US" altLang="ko-KR" sz="2400" dirty="0"/>
              <a:t>video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190882-D95C-F744-9883-977FCADF967E}"/>
              </a:ext>
            </a:extLst>
          </p:cNvPr>
          <p:cNvSpPr txBox="1"/>
          <p:nvPr/>
        </p:nvSpPr>
        <p:spPr>
          <a:xfrm>
            <a:off x="16052534" y="12487343"/>
            <a:ext cx="3352801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ko-KR" sz="2400" dirty="0"/>
              <a:t>Embedded</a:t>
            </a:r>
            <a:r>
              <a:rPr lang="ko-KR" altLang="en-US" sz="2400" dirty="0"/>
              <a:t> </a:t>
            </a:r>
            <a:r>
              <a:rPr lang="en-US" altLang="ko-KR" sz="2400" dirty="0"/>
              <a:t>audio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0" name="Online Media 2" descr="origin_video_bus_30fps">
            <a:hlinkClick r:id="" action="ppaction://media"/>
            <a:extLst>
              <a:ext uri="{FF2B5EF4-FFF2-40B4-BE49-F238E27FC236}">
                <a16:creationId xmlns:a16="http://schemas.microsoft.com/office/drawing/2014/main" id="{E53215BE-386B-5E49-9456-DF877FFCDA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6428" y="3810000"/>
            <a:ext cx="10769600" cy="6096000"/>
          </a:xfrm>
          <a:prstGeom prst="rect">
            <a:avLst/>
          </a:prstGeom>
        </p:spPr>
      </p:pic>
      <p:pic>
        <p:nvPicPr>
          <p:cNvPr id="11" name="Online Media 6" descr="reconstructed_video_bus_30fps">
            <a:hlinkClick r:id="" action="ppaction://media"/>
            <a:extLst>
              <a:ext uri="{FF2B5EF4-FFF2-40B4-BE49-F238E27FC236}">
                <a16:creationId xmlns:a16="http://schemas.microsoft.com/office/drawing/2014/main" id="{97164923-4136-CA47-84D2-A1ADADDB97B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3767183"/>
            <a:ext cx="10769600" cy="6096000"/>
          </a:xfrm>
          <a:prstGeom prst="rect">
            <a:avLst/>
          </a:prstGeom>
        </p:spPr>
      </p:pic>
      <p:pic>
        <p:nvPicPr>
          <p:cNvPr id="12" name="Online Media 7" descr="bus_real_audio">
            <a:hlinkClick r:id="" action="ppaction://media"/>
            <a:extLst>
              <a:ext uri="{FF2B5EF4-FFF2-40B4-BE49-F238E27FC236}">
                <a16:creationId xmlns:a16="http://schemas.microsoft.com/office/drawing/2014/main" id="{1E157D71-FAD7-F841-B776-F1F35D6440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24828" y="11400438"/>
            <a:ext cx="812800" cy="812800"/>
          </a:xfrm>
          <a:prstGeom prst="rect">
            <a:avLst/>
          </a:prstGeom>
        </p:spPr>
      </p:pic>
      <p:pic>
        <p:nvPicPr>
          <p:cNvPr id="13" name="Online Media 12" descr="bus_stego_audio">
            <a:hlinkClick r:id="" action="ppaction://media"/>
            <a:extLst>
              <a:ext uri="{FF2B5EF4-FFF2-40B4-BE49-F238E27FC236}">
                <a16:creationId xmlns:a16="http://schemas.microsoft.com/office/drawing/2014/main" id="{46CEFBEE-B300-DF41-848B-EA54CE06586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322534" y="11400438"/>
            <a:ext cx="812800" cy="812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7E665D-8AB2-9047-BD5A-230FD7EA0FAE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Experiments :</a:t>
            </a:r>
            <a:r>
              <a:rPr lang="ko-KR" altLang="en-US" sz="4800" i="1" dirty="0">
                <a:solidFill>
                  <a:schemeClr val="bg1"/>
                </a:solidFill>
              </a:rPr>
              <a:t> </a:t>
            </a:r>
            <a:r>
              <a:rPr lang="en-HK" altLang="ko-KR" sz="4800" i="1" dirty="0">
                <a:solidFill>
                  <a:schemeClr val="bg1"/>
                </a:solidFill>
              </a:rPr>
              <a:t>Video &amp; Audio Samples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46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14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1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27" repeatCount="500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28" repeatCount="500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48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7E665D-8AB2-9047-BD5A-230FD7EA0FAE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 err="1">
                <a:solidFill>
                  <a:schemeClr val="bg1"/>
                </a:solidFill>
              </a:rPr>
              <a:t>HvFO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Conclusion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5" name="Shape 125">
            <a:extLst>
              <a:ext uri="{FF2B5EF4-FFF2-40B4-BE49-F238E27FC236}">
                <a16:creationId xmlns:a16="http://schemas.microsoft.com/office/drawing/2014/main" id="{66B365BA-A598-5A48-9CF6-472FDB2C4FCF}"/>
              </a:ext>
            </a:extLst>
          </p:cNvPr>
          <p:cNvSpPr txBox="1">
            <a:spLocks/>
          </p:cNvSpPr>
          <p:nvPr/>
        </p:nvSpPr>
        <p:spPr>
          <a:xfrm>
            <a:off x="1552785" y="3272551"/>
            <a:ext cx="21276842" cy="8840392"/>
          </a:xfrm>
          <a:prstGeom prst="rect">
            <a:avLst/>
          </a:prstGeom>
        </p:spPr>
        <p:txBody>
          <a:bodyPr anchor="t"/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8583" indent="-518583">
              <a:defRPr sz="4200"/>
            </a:pPr>
            <a:r>
              <a:rPr lang="en-US" sz="4200" dirty="0">
                <a:latin typeface="+mj-lt"/>
              </a:rPr>
              <a:t>We have proposed a novel framework for hiding video in audio combining the strength of image compression networks and invertible generative models.</a:t>
            </a:r>
            <a:br>
              <a:rPr lang="en-US" sz="4200" dirty="0">
                <a:latin typeface="+mj-lt"/>
              </a:rPr>
            </a:br>
            <a:endParaRPr lang="en-US" sz="4200" dirty="0">
              <a:latin typeface="+mj-lt"/>
            </a:endParaRPr>
          </a:p>
          <a:p>
            <a:pPr marL="518583" indent="-518583">
              <a:defRPr sz="4200"/>
            </a:pPr>
            <a:r>
              <a:rPr lang="en-US" sz="4200" dirty="0">
                <a:latin typeface="+mj-lt"/>
              </a:rPr>
              <a:t>To further improve the performance, we develop a novel optimized strategy for conversion between binary codes and floating-point latent variables.</a:t>
            </a:r>
            <a:br>
              <a:rPr lang="en-US" sz="4200" dirty="0">
                <a:latin typeface="+mj-lt"/>
              </a:rPr>
            </a:br>
            <a:endParaRPr lang="en-US" sz="4200" dirty="0">
              <a:latin typeface="+mj-lt"/>
            </a:endParaRPr>
          </a:p>
          <a:p>
            <a:pPr marL="518583" indent="-518583">
              <a:defRPr sz="4200"/>
            </a:pPr>
            <a:r>
              <a:rPr lang="en-US" sz="4200" dirty="0">
                <a:latin typeface="+mj-lt"/>
              </a:rPr>
              <a:t>Our experiments have shown that our steganography scheme can efficiently conceal video in audio with high video reconstruction quality and perceptually unnoticeable encoded audio.</a:t>
            </a:r>
          </a:p>
        </p:txBody>
      </p:sp>
    </p:spTree>
    <p:extLst>
      <p:ext uri="{BB962C8B-B14F-4D97-AF65-F5344CB8AC3E}">
        <p14:creationId xmlns:p14="http://schemas.microsoft.com/office/powerpoint/2010/main" val="587245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Introduction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Motivation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2212259"/>
            <a:ext cx="21029609" cy="8642554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j-lt"/>
              </a:rPr>
              <a:t>Steganography is the useful tool to enable concealment of secret content inside publicly transmitted files.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The previous research of steganography has been focused on hiding small size of messages. So, the content file types were limited to images or text messages.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We consider the possibility of hiding video content due to its effectiveness in communication.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We choose audio as the cover medium because audio has higher embedding capacity than text or image files.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A55790-4275-294A-BE93-A49234576F05}"/>
              </a:ext>
            </a:extLst>
          </p:cNvPr>
          <p:cNvSpPr txBox="1"/>
          <p:nvPr/>
        </p:nvSpPr>
        <p:spPr>
          <a:xfrm>
            <a:off x="7648702" y="10949743"/>
            <a:ext cx="90850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C00000"/>
                </a:solidFill>
                <a:latin typeface="+mj-lt"/>
              </a:rPr>
              <a:t>“Hiding Video in Audio”</a:t>
            </a:r>
          </a:p>
        </p:txBody>
      </p:sp>
    </p:spTree>
    <p:extLst>
      <p:ext uri="{BB962C8B-B14F-4D97-AF65-F5344CB8AC3E}">
        <p14:creationId xmlns:p14="http://schemas.microsoft.com/office/powerpoint/2010/main" val="27702811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49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7E665D-8AB2-9047-BD5A-230FD7EA0FAE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Conclusion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5" name="Shape 125">
            <a:extLst>
              <a:ext uri="{FF2B5EF4-FFF2-40B4-BE49-F238E27FC236}">
                <a16:creationId xmlns:a16="http://schemas.microsoft.com/office/drawing/2014/main" id="{66B365BA-A598-5A48-9CF6-472FDB2C4FCF}"/>
              </a:ext>
            </a:extLst>
          </p:cNvPr>
          <p:cNvSpPr txBox="1">
            <a:spLocks/>
          </p:cNvSpPr>
          <p:nvPr/>
        </p:nvSpPr>
        <p:spPr>
          <a:xfrm>
            <a:off x="1552785" y="3021090"/>
            <a:ext cx="21276842" cy="9660567"/>
          </a:xfrm>
          <a:prstGeom prst="rect">
            <a:avLst/>
          </a:prstGeom>
        </p:spPr>
        <p:txBody>
          <a:bodyPr anchor="t"/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8583" indent="-518583">
              <a:defRPr sz="4200"/>
            </a:pPr>
            <a:r>
              <a:rPr lang="en-US" sz="4200" dirty="0">
                <a:latin typeface="+mj-lt"/>
              </a:rPr>
              <a:t>Since this task has not been actively explored, we have built baselines such as </a:t>
            </a:r>
            <a:r>
              <a:rPr lang="en-US" sz="4200" dirty="0" err="1">
                <a:latin typeface="+mj-lt"/>
              </a:rPr>
              <a:t>HvCNN</a:t>
            </a:r>
            <a:r>
              <a:rPr lang="en-US" sz="4200" dirty="0">
                <a:latin typeface="+mj-lt"/>
              </a:rPr>
              <a:t> and </a:t>
            </a:r>
            <a:r>
              <a:rPr lang="en-US" sz="4200" dirty="0" err="1">
                <a:latin typeface="+mj-lt"/>
              </a:rPr>
              <a:t>HvF</a:t>
            </a:r>
            <a:r>
              <a:rPr lang="en-US" sz="4200" dirty="0">
                <a:latin typeface="+mj-lt"/>
              </a:rPr>
              <a:t> utilizing existing methods.</a:t>
            </a:r>
            <a:br>
              <a:rPr lang="en-US" sz="4200" dirty="0">
                <a:latin typeface="+mj-lt"/>
              </a:rPr>
            </a:br>
            <a:endParaRPr lang="en-US" sz="4200" dirty="0">
              <a:latin typeface="+mj-lt"/>
            </a:endParaRPr>
          </a:p>
          <a:p>
            <a:pPr marL="518583" indent="-518583">
              <a:defRPr sz="4200"/>
            </a:pPr>
            <a:r>
              <a:rPr lang="en-US" sz="4200" dirty="0">
                <a:latin typeface="+mj-lt"/>
              </a:rPr>
              <a:t>To overcome limitations of </a:t>
            </a:r>
            <a:r>
              <a:rPr lang="en-US" sz="4200" dirty="0" err="1">
                <a:latin typeface="+mj-lt"/>
              </a:rPr>
              <a:t>HvCNN</a:t>
            </a:r>
            <a:r>
              <a:rPr lang="en-US" sz="4200" dirty="0">
                <a:latin typeface="+mj-lt"/>
              </a:rPr>
              <a:t> and </a:t>
            </a:r>
            <a:r>
              <a:rPr lang="en-US" sz="4200" dirty="0" err="1">
                <a:latin typeface="+mj-lt"/>
              </a:rPr>
              <a:t>HvF</a:t>
            </a:r>
            <a:r>
              <a:rPr lang="en-US" sz="4200" dirty="0">
                <a:latin typeface="+mj-lt"/>
              </a:rPr>
              <a:t> without compromising, we devise </a:t>
            </a:r>
            <a:r>
              <a:rPr lang="en-US" sz="4200" dirty="0" err="1">
                <a:latin typeface="+mj-lt"/>
              </a:rPr>
              <a:t>HvFO</a:t>
            </a:r>
            <a:r>
              <a:rPr lang="en-US" sz="4200" dirty="0">
                <a:latin typeface="+mj-lt"/>
              </a:rPr>
              <a:t> which embeds binary codes directly to continuous numbers in a certain range while optimizing for the robustness to bit flipping.</a:t>
            </a:r>
            <a:br>
              <a:rPr lang="en-US" sz="4200" dirty="0">
                <a:latin typeface="+mj-lt"/>
              </a:rPr>
            </a:br>
            <a:endParaRPr lang="en-US" sz="4200" dirty="0">
              <a:latin typeface="+mj-lt"/>
            </a:endParaRPr>
          </a:p>
          <a:p>
            <a:pPr marL="518583" indent="-518583">
              <a:defRPr sz="4200"/>
            </a:pPr>
            <a:r>
              <a:rPr lang="en-US" sz="4200" dirty="0">
                <a:latin typeface="+mj-lt"/>
              </a:rPr>
              <a:t>In the experiments, </a:t>
            </a:r>
            <a:r>
              <a:rPr lang="en-US" sz="4200" dirty="0" err="1">
                <a:latin typeface="+mj-lt"/>
              </a:rPr>
              <a:t>HvFO</a:t>
            </a:r>
            <a:r>
              <a:rPr lang="en-US" sz="4200" dirty="0">
                <a:latin typeface="+mj-lt"/>
              </a:rPr>
              <a:t> has surpassed other methods in all respects of </a:t>
            </a:r>
            <a:r>
              <a:rPr lang="en-US" sz="4200" dirty="0" err="1">
                <a:latin typeface="+mj-lt"/>
              </a:rPr>
              <a:t>evalua</a:t>
            </a:r>
            <a:r>
              <a:rPr lang="en-US" sz="4200" dirty="0">
                <a:latin typeface="+mj-lt"/>
              </a:rPr>
              <a:t>- </a:t>
            </a:r>
            <a:r>
              <a:rPr lang="en-US" sz="4200" dirty="0" err="1">
                <a:latin typeface="+mj-lt"/>
              </a:rPr>
              <a:t>tion</a:t>
            </a:r>
            <a:r>
              <a:rPr lang="en-US" sz="4200" dirty="0">
                <a:latin typeface="+mj-lt"/>
              </a:rPr>
              <a:t> including video quality, embedded audio quality and capacity</a:t>
            </a:r>
            <a:br>
              <a:rPr lang="en-US" sz="4200" dirty="0">
                <a:latin typeface="+mj-lt"/>
              </a:rPr>
            </a:br>
            <a:endParaRPr lang="en-US" sz="4200" dirty="0">
              <a:latin typeface="+mj-lt"/>
            </a:endParaRPr>
          </a:p>
          <a:p>
            <a:pPr marL="518583" indent="-518583">
              <a:defRPr sz="4200"/>
            </a:pPr>
            <a:r>
              <a:rPr lang="en-US" sz="4200" dirty="0">
                <a:latin typeface="+mj-lt"/>
              </a:rPr>
              <a:t>However, the research problems remain to be solved to use </a:t>
            </a:r>
            <a:r>
              <a:rPr lang="en-US" sz="4200" dirty="0" err="1">
                <a:latin typeface="+mj-lt"/>
              </a:rPr>
              <a:t>HvFO</a:t>
            </a:r>
            <a:r>
              <a:rPr lang="en-US" sz="4200" dirty="0">
                <a:latin typeface="+mj-lt"/>
              </a:rPr>
              <a:t> in a practical scenario.</a:t>
            </a:r>
            <a:br>
              <a:rPr lang="en-US" sz="4200" dirty="0">
                <a:latin typeface="+mj-lt"/>
              </a:rPr>
            </a:br>
            <a:endParaRPr lang="en-US" sz="4200" dirty="0">
              <a:latin typeface="+mj-lt"/>
            </a:endParaRPr>
          </a:p>
          <a:p>
            <a:pPr marL="518583" indent="-518583">
              <a:defRPr sz="4200"/>
            </a:pPr>
            <a:r>
              <a:rPr lang="en-US" sz="4200" dirty="0">
                <a:latin typeface="+mj-lt"/>
              </a:rPr>
              <a:t>We hope that our work can inspire more research on steganography especially using flow-based models.</a:t>
            </a:r>
          </a:p>
        </p:txBody>
      </p:sp>
    </p:spTree>
    <p:extLst>
      <p:ext uri="{BB962C8B-B14F-4D97-AF65-F5344CB8AC3E}">
        <p14:creationId xmlns:p14="http://schemas.microsoft.com/office/powerpoint/2010/main" val="73842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Appendix</a:t>
            </a:r>
            <a:r>
              <a:rPr lang="en-US" sz="5600" dirty="0">
                <a:solidFill>
                  <a:schemeClr val="bg1"/>
                </a:solidFill>
              </a:rPr>
              <a:t> – Flow-based models 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E50171-C12E-8040-B006-61339383A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595" y="6107907"/>
            <a:ext cx="13398810" cy="303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954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Appendix</a:t>
            </a:r>
            <a:r>
              <a:rPr lang="en-US" sz="5600" dirty="0">
                <a:solidFill>
                  <a:schemeClr val="bg1"/>
                </a:solidFill>
              </a:rPr>
              <a:t> – Flow-based models 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8BD43F-84B7-5340-A2E4-6A1318533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890" y="2870200"/>
            <a:ext cx="13296900" cy="3987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9548E6-5234-F149-B2C0-0737A6803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482" y="8240361"/>
            <a:ext cx="7956577" cy="3468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882375-9705-954B-9E18-C299F00E4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6471" y="7943850"/>
            <a:ext cx="12954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060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369A0-33C2-AD42-8D8F-B6112C007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756" y="2870200"/>
            <a:ext cx="13296900" cy="3987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376251-8428-BB46-8135-817FA584C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956" y="7614444"/>
            <a:ext cx="11925300" cy="4559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245F31-24E9-1549-B576-419CCD78862F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Appendix</a:t>
            </a:r>
            <a:r>
              <a:rPr lang="en-US" sz="5600" dirty="0">
                <a:solidFill>
                  <a:schemeClr val="bg1"/>
                </a:solidFill>
              </a:rPr>
              <a:t> – Flow-based models 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441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53</a:t>
            </a:fld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97E249F-8268-5A40-922B-95C809AA9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904" y="2739152"/>
            <a:ext cx="14147800" cy="9118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656CE1-CA0C-ED43-AFA6-13F5FFA8B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704" y="6542730"/>
            <a:ext cx="8550757" cy="15114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A751DE-FC2F-384F-BF9C-AB8ECFCB1F3A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Appendix</a:t>
            </a:r>
            <a:r>
              <a:rPr lang="en-US" sz="5600" dirty="0">
                <a:solidFill>
                  <a:schemeClr val="bg1"/>
                </a:solidFill>
              </a:rPr>
              <a:t> – Flow-based models 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6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CAB9E6-4FD3-5240-BEC0-E52274168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700" y="4092382"/>
            <a:ext cx="15175489" cy="72836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5F166B-0D1C-1D4D-BE5B-63F46C519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757" y="4038517"/>
            <a:ext cx="6286500" cy="7391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EB53B5-BAE5-144D-BED1-E8A3501C7117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Appendix</a:t>
            </a:r>
            <a:r>
              <a:rPr lang="en-US" sz="5600" dirty="0">
                <a:solidFill>
                  <a:schemeClr val="bg1"/>
                </a:solidFill>
              </a:rPr>
              <a:t> – Flow-based models 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3972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EB53B5-BAE5-144D-BED1-E8A3501C7117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Appendix</a:t>
            </a:r>
            <a:r>
              <a:rPr lang="en-US" sz="5600" dirty="0">
                <a:solidFill>
                  <a:schemeClr val="bg1"/>
                </a:solidFill>
              </a:rPr>
              <a:t> – ICN vs JPEG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EBD03B-87AA-0A49-A4D1-EB7EDC335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806" y="9948618"/>
            <a:ext cx="11734800" cy="2984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420309-76CF-4645-B79A-6C4B5E860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336" y="1702753"/>
            <a:ext cx="9659739" cy="770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465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EB53B5-BAE5-144D-BED1-E8A3501C7117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Appendix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5600" dirty="0" err="1">
                <a:solidFill>
                  <a:schemeClr val="bg1"/>
                </a:solidFill>
              </a:rPr>
              <a:t>Steganalysis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604EB6-0FC5-A148-AE80-DF5E2F949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318" y="4051300"/>
            <a:ext cx="16629776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250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EB53B5-BAE5-144D-BED1-E8A3501C7117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Appendix</a:t>
            </a:r>
            <a:r>
              <a:rPr lang="en-US" sz="5600" dirty="0">
                <a:solidFill>
                  <a:schemeClr val="bg1"/>
                </a:solidFill>
              </a:rPr>
              <a:t> – Code shape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4" name="Code shape = (iteration, 32, H/16, W/16)">
            <a:extLst>
              <a:ext uri="{FF2B5EF4-FFF2-40B4-BE49-F238E27FC236}">
                <a16:creationId xmlns:a16="http://schemas.microsoft.com/office/drawing/2014/main" id="{E331C332-FC66-6B41-B121-65FE86AF2A8A}"/>
              </a:ext>
            </a:extLst>
          </p:cNvPr>
          <p:cNvSpPr txBox="1"/>
          <p:nvPr/>
        </p:nvSpPr>
        <p:spPr>
          <a:xfrm>
            <a:off x="7398039" y="4834435"/>
            <a:ext cx="9358715" cy="821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r>
              <a:rPr sz="4400" dirty="0">
                <a:latin typeface="+mj-lt"/>
              </a:rPr>
              <a:t>Code shape = (iteration, 32, H/16, W/16)</a:t>
            </a:r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FADFC5DE-C614-2248-A79D-14888BE204D6}"/>
              </a:ext>
            </a:extLst>
          </p:cNvPr>
          <p:cNvSpPr/>
          <p:nvPr/>
        </p:nvSpPr>
        <p:spPr>
          <a:xfrm flipH="1">
            <a:off x="12806706" y="5668526"/>
            <a:ext cx="272456" cy="170412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>
              <a:latin typeface="+mj-lt"/>
            </a:endParaRPr>
          </a:p>
        </p:txBody>
      </p:sp>
      <p:sp>
        <p:nvSpPr>
          <p:cNvPr id="16" name="Some channels may play a more important role in reconstruction">
            <a:extLst>
              <a:ext uri="{FF2B5EF4-FFF2-40B4-BE49-F238E27FC236}">
                <a16:creationId xmlns:a16="http://schemas.microsoft.com/office/drawing/2014/main" id="{4E28A043-2F7C-5748-80FC-4DCDA0EAE97D}"/>
              </a:ext>
            </a:extLst>
          </p:cNvPr>
          <p:cNvSpPr txBox="1"/>
          <p:nvPr/>
        </p:nvSpPr>
        <p:spPr>
          <a:xfrm>
            <a:off x="5734427" y="7517472"/>
            <a:ext cx="11808296" cy="682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500" b="1">
                <a:solidFill>
                  <a:schemeClr val="accent5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solidFill>
                  <a:srgbClr val="C00000"/>
                </a:solidFill>
                <a:latin typeface="+mj-lt"/>
              </a:rPr>
              <a:t>Some channels may play a more important role in reconstruction</a:t>
            </a:r>
          </a:p>
        </p:txBody>
      </p:sp>
      <p:sp>
        <p:nvSpPr>
          <p:cNvPr id="17" name="Line">
            <a:extLst>
              <a:ext uri="{FF2B5EF4-FFF2-40B4-BE49-F238E27FC236}">
                <a16:creationId xmlns:a16="http://schemas.microsoft.com/office/drawing/2014/main" id="{19C96191-80A3-8940-B12D-FF34B5E795D6}"/>
              </a:ext>
            </a:extLst>
          </p:cNvPr>
          <p:cNvSpPr/>
          <p:nvPr/>
        </p:nvSpPr>
        <p:spPr>
          <a:xfrm flipV="1">
            <a:off x="11879056" y="3935353"/>
            <a:ext cx="1119578" cy="88267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>
              <a:latin typeface="+mj-lt"/>
            </a:endParaRPr>
          </a:p>
        </p:txBody>
      </p:sp>
      <p:sp>
        <p:nvSpPr>
          <p:cNvPr id="18" name="Line">
            <a:extLst>
              <a:ext uri="{FF2B5EF4-FFF2-40B4-BE49-F238E27FC236}">
                <a16:creationId xmlns:a16="http://schemas.microsoft.com/office/drawing/2014/main" id="{4EF4B718-4403-014F-9174-8A807B583342}"/>
              </a:ext>
            </a:extLst>
          </p:cNvPr>
          <p:cNvSpPr/>
          <p:nvPr/>
        </p:nvSpPr>
        <p:spPr>
          <a:xfrm flipH="1" flipV="1">
            <a:off x="13880933" y="3845924"/>
            <a:ext cx="2122419" cy="97579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>
              <a:latin typeface="+mj-lt"/>
            </a:endParaRPr>
          </a:p>
        </p:txBody>
      </p:sp>
      <p:sp>
        <p:nvSpPr>
          <p:cNvPr id="19" name="Line">
            <a:extLst>
              <a:ext uri="{FF2B5EF4-FFF2-40B4-BE49-F238E27FC236}">
                <a16:creationId xmlns:a16="http://schemas.microsoft.com/office/drawing/2014/main" id="{2E2AE2DE-53F6-1C40-A59A-497FE3521BAB}"/>
              </a:ext>
            </a:extLst>
          </p:cNvPr>
          <p:cNvSpPr/>
          <p:nvPr/>
        </p:nvSpPr>
        <p:spPr>
          <a:xfrm flipH="1" flipV="1">
            <a:off x="13235912" y="3836047"/>
            <a:ext cx="1372115" cy="99838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>
              <a:latin typeface="+mj-lt"/>
            </a:endParaRPr>
          </a:p>
        </p:txBody>
      </p:sp>
      <p:sp>
        <p:nvSpPr>
          <p:cNvPr id="20" name="All other dimensions are variable">
            <a:extLst>
              <a:ext uri="{FF2B5EF4-FFF2-40B4-BE49-F238E27FC236}">
                <a16:creationId xmlns:a16="http://schemas.microsoft.com/office/drawing/2014/main" id="{EBA26115-15AD-AB48-8A28-20AA9D1F9F0B}"/>
              </a:ext>
            </a:extLst>
          </p:cNvPr>
          <p:cNvSpPr txBox="1"/>
          <p:nvPr/>
        </p:nvSpPr>
        <p:spPr>
          <a:xfrm>
            <a:off x="10790451" y="3021594"/>
            <a:ext cx="5212901" cy="605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/>
            </a:lvl1pPr>
          </a:lstStyle>
          <a:p>
            <a:r>
              <a:rPr dirty="0">
                <a:latin typeface="+mj-lt"/>
              </a:rPr>
              <a:t>All other dimensions are variable</a:t>
            </a:r>
          </a:p>
        </p:txBody>
      </p:sp>
    </p:spTree>
    <p:extLst>
      <p:ext uri="{BB962C8B-B14F-4D97-AF65-F5344CB8AC3E}">
        <p14:creationId xmlns:p14="http://schemas.microsoft.com/office/powerpoint/2010/main" val="4913887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EB53B5-BAE5-144D-BED1-E8A3501C7117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Appendix</a:t>
            </a:r>
            <a:r>
              <a:rPr lang="en-US" sz="5600" dirty="0">
                <a:solidFill>
                  <a:schemeClr val="bg1"/>
                </a:solidFill>
              </a:rPr>
              <a:t> – Code shape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11" name="total.png" descr="total.png">
            <a:extLst>
              <a:ext uri="{FF2B5EF4-FFF2-40B4-BE49-F238E27FC236}">
                <a16:creationId xmlns:a16="http://schemas.microsoft.com/office/drawing/2014/main" id="{8CED02B5-EDE1-EB44-8664-A9D5D0383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63" y="3280533"/>
            <a:ext cx="17460895" cy="8740095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We flipped all binary codes in each channel.…">
            <a:extLst>
              <a:ext uri="{FF2B5EF4-FFF2-40B4-BE49-F238E27FC236}">
                <a16:creationId xmlns:a16="http://schemas.microsoft.com/office/drawing/2014/main" id="{B9F18155-76C8-0049-9FAF-6F3ED590EFB0}"/>
              </a:ext>
            </a:extLst>
          </p:cNvPr>
          <p:cNvSpPr txBox="1">
            <a:spLocks/>
          </p:cNvSpPr>
          <p:nvPr/>
        </p:nvSpPr>
        <p:spPr>
          <a:xfrm>
            <a:off x="17541949" y="3230385"/>
            <a:ext cx="6778891" cy="8840391"/>
          </a:xfrm>
          <a:prstGeom prst="rect">
            <a:avLst/>
          </a:prstGeom>
        </p:spPr>
        <p:txBody>
          <a:bodyPr anchor="t"/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8583" indent="-518583">
              <a:defRPr sz="4000"/>
            </a:pPr>
            <a:r>
              <a:rPr lang="en-HK" sz="4000" dirty="0">
                <a:latin typeface="+mj-lt"/>
              </a:rPr>
              <a:t>We flipped all binary codes in each channel.</a:t>
            </a:r>
          </a:p>
          <a:p>
            <a:pPr marL="518583" indent="-518583">
              <a:defRPr sz="4000"/>
            </a:pPr>
            <a:r>
              <a:rPr lang="en-HK" sz="4000" dirty="0">
                <a:latin typeface="+mj-lt"/>
              </a:rPr>
              <a:t>In the first iteration, 4th and 21th channel were critical to reconstruction.</a:t>
            </a:r>
          </a:p>
        </p:txBody>
      </p:sp>
    </p:spTree>
    <p:extLst>
      <p:ext uri="{BB962C8B-B14F-4D97-AF65-F5344CB8AC3E}">
        <p14:creationId xmlns:p14="http://schemas.microsoft.com/office/powerpoint/2010/main" val="2708827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Introduction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Cross-modal Steganography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30592" y="11254670"/>
            <a:ext cx="21029609" cy="1401217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“Hiding video in audio" is a form of cross-modal steganography.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91ACC0-9C98-BE4B-9116-46F366356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842" y="7114898"/>
            <a:ext cx="4327365" cy="20843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E6F474-3BF1-6547-9F00-344BA03A8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925" y="2464057"/>
            <a:ext cx="3251200" cy="3251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41B871-501F-3C4D-B12A-10B538F9A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66519" y="4529996"/>
            <a:ext cx="3251200" cy="3251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64B6C6-269C-5849-8EFD-4AC29B45F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2611" y="5113423"/>
            <a:ext cx="4327365" cy="20843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E6FD1F-5EF7-934C-93D6-A4179B2706BF}"/>
                  </a:ext>
                </a:extLst>
              </p:cNvPr>
              <p:cNvSpPr txBox="1"/>
              <p:nvPr/>
            </p:nvSpPr>
            <p:spPr>
              <a:xfrm>
                <a:off x="2764694" y="5835889"/>
                <a:ext cx="3251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Content Video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E6FD1F-5EF7-934C-93D6-A4179B270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694" y="5835889"/>
                <a:ext cx="3251200" cy="646331"/>
              </a:xfrm>
              <a:prstGeom prst="rect">
                <a:avLst/>
              </a:prstGeom>
              <a:blipFill>
                <a:blip r:embed="rId5"/>
                <a:stretch>
                  <a:fillRect l="-3891" b="-21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23C827-92D4-4348-A545-1472D836F162}"/>
                  </a:ext>
                </a:extLst>
              </p:cNvPr>
              <p:cNvSpPr txBox="1"/>
              <p:nvPr/>
            </p:nvSpPr>
            <p:spPr>
              <a:xfrm>
                <a:off x="2782389" y="9389875"/>
                <a:ext cx="3251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Cover Audio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023C827-92D4-4348-A545-1472D836F1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389" y="9389875"/>
                <a:ext cx="3251200" cy="646331"/>
              </a:xfrm>
              <a:prstGeom prst="rect">
                <a:avLst/>
              </a:prstGeom>
              <a:blipFill>
                <a:blip r:embed="rId6"/>
                <a:stretch>
                  <a:fillRect l="-3502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235AAF-6E69-4840-B22A-597E88BA41BB}"/>
                  </a:ext>
                </a:extLst>
              </p:cNvPr>
              <p:cNvSpPr txBox="1"/>
              <p:nvPr/>
            </p:nvSpPr>
            <p:spPr>
              <a:xfrm>
                <a:off x="10719797" y="7448605"/>
                <a:ext cx="3251200" cy="665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Encoded Audio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acc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235AAF-6E69-4840-B22A-597E88BA4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9797" y="7448605"/>
                <a:ext cx="3251200" cy="665182"/>
              </a:xfrm>
              <a:prstGeom prst="rect">
                <a:avLst/>
              </a:prstGeom>
              <a:blipFill>
                <a:blip r:embed="rId7"/>
                <a:stretch>
                  <a:fillRect l="-3502" t="-9434" b="-18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D6567C-A346-C74F-9752-05219C9E848B}"/>
                  </a:ext>
                </a:extLst>
              </p:cNvPr>
              <p:cNvSpPr txBox="1"/>
              <p:nvPr/>
            </p:nvSpPr>
            <p:spPr>
              <a:xfrm>
                <a:off x="18541115" y="7935554"/>
                <a:ext cx="3251200" cy="661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Recovered </a:t>
                </a:r>
                <a:r>
                  <a:rPr lang="en-US" sz="2800" dirty="0" err="1"/>
                  <a:t>Videio</a:t>
                </a:r>
                <a:r>
                  <a:rPr lang="en-US" sz="2800" dirty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</m:acc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D6567C-A346-C74F-9752-05219C9E8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1115" y="7935554"/>
                <a:ext cx="3251200" cy="661400"/>
              </a:xfrm>
              <a:prstGeom prst="rect">
                <a:avLst/>
              </a:prstGeom>
              <a:blipFill>
                <a:blip r:embed="rId8"/>
                <a:stretch>
                  <a:fillRect l="-3502" t="-7547" b="-18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A5816A8-17AE-464E-86A0-7F0FC5BD364E}"/>
              </a:ext>
            </a:extLst>
          </p:cNvPr>
          <p:cNvCxnSpPr/>
          <p:nvPr/>
        </p:nvCxnSpPr>
        <p:spPr>
          <a:xfrm>
            <a:off x="5919023" y="4136021"/>
            <a:ext cx="3882275" cy="194291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258D286-B8DC-4344-BD28-A92EF5CFFE4A}"/>
              </a:ext>
            </a:extLst>
          </p:cNvPr>
          <p:cNvCxnSpPr>
            <a:cxnSpLocks/>
          </p:cNvCxnSpPr>
          <p:nvPr/>
        </p:nvCxnSpPr>
        <p:spPr>
          <a:xfrm flipV="1">
            <a:off x="6389771" y="6482220"/>
            <a:ext cx="3411527" cy="160067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7C0A02-5CEF-1845-BE54-614117BC9213}"/>
              </a:ext>
            </a:extLst>
          </p:cNvPr>
          <p:cNvCxnSpPr>
            <a:cxnSpLocks/>
          </p:cNvCxnSpPr>
          <p:nvPr/>
        </p:nvCxnSpPr>
        <p:spPr>
          <a:xfrm flipV="1">
            <a:off x="14654127" y="6155596"/>
            <a:ext cx="3456892" cy="2690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2BD7AA9-EC00-814E-A6DD-6F733BAD74F2}"/>
              </a:ext>
            </a:extLst>
          </p:cNvPr>
          <p:cNvSpPr txBox="1"/>
          <p:nvPr/>
        </p:nvSpPr>
        <p:spPr>
          <a:xfrm>
            <a:off x="5919023" y="9920425"/>
            <a:ext cx="12622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Figure 1. Cross-modal steganography problem visualized in diagram.</a:t>
            </a:r>
          </a:p>
        </p:txBody>
      </p:sp>
    </p:spTree>
    <p:extLst>
      <p:ext uri="{BB962C8B-B14F-4D97-AF65-F5344CB8AC3E}">
        <p14:creationId xmlns:p14="http://schemas.microsoft.com/office/powerpoint/2010/main" val="21302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Introduction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Research Questions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76401" y="2940730"/>
            <a:ext cx="21029609" cy="714716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j-lt"/>
              </a:rPr>
              <a:t>How can we design the deep learning models which can handle the cross-modal steganography task.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How can we design the efficient way to hide large size of video data into audio file?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How can we achieve high quality encoded audio of which contains the large video data.</a:t>
            </a:r>
            <a:br>
              <a:rPr lang="en-US" sz="4800" dirty="0">
                <a:latin typeface="+mj-lt"/>
              </a:rPr>
            </a:br>
            <a:endParaRPr lang="en-US" sz="4800" dirty="0">
              <a:latin typeface="+mj-lt"/>
            </a:endParaRPr>
          </a:p>
          <a:p>
            <a:r>
              <a:rPr lang="en-US" sz="4800" dirty="0">
                <a:latin typeface="+mj-lt"/>
              </a:rPr>
              <a:t>How can we recover the content video at high fidelity.</a:t>
            </a:r>
          </a:p>
        </p:txBody>
      </p:sp>
    </p:spTree>
    <p:extLst>
      <p:ext uri="{BB962C8B-B14F-4D97-AF65-F5344CB8AC3E}">
        <p14:creationId xmlns:p14="http://schemas.microsoft.com/office/powerpoint/2010/main" val="4178823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Introduction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Proposed methods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6780418-83BA-8D45-B92D-2AA083103158}"/>
              </a:ext>
            </a:extLst>
          </p:cNvPr>
          <p:cNvSpPr/>
          <p:nvPr/>
        </p:nvSpPr>
        <p:spPr>
          <a:xfrm>
            <a:off x="5292238" y="3386137"/>
            <a:ext cx="4429643" cy="2492477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HvCNN</a:t>
            </a:r>
            <a:endParaRPr lang="en-US" sz="4800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2C4FE50-CCAB-4F46-8D84-66B3D972100C}"/>
              </a:ext>
            </a:extLst>
          </p:cNvPr>
          <p:cNvSpPr/>
          <p:nvPr/>
        </p:nvSpPr>
        <p:spPr>
          <a:xfrm>
            <a:off x="17630568" y="3386137"/>
            <a:ext cx="4429643" cy="2492477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HvFO</a:t>
            </a:r>
            <a:endParaRPr lang="en-US" sz="4800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942F05E-1A2F-FD47-9D90-20B17389C0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635932"/>
              </p:ext>
            </p:extLst>
          </p:nvPr>
        </p:nvGraphicFramePr>
        <p:xfrm>
          <a:off x="1676402" y="6261684"/>
          <a:ext cx="21029608" cy="507877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43794">
                  <a:extLst>
                    <a:ext uri="{9D8B030D-6E8A-4147-A177-3AD203B41FA5}">
                      <a16:colId xmlns:a16="http://schemas.microsoft.com/office/drawing/2014/main" val="3162691131"/>
                    </a:ext>
                  </a:extLst>
                </a:gridCol>
                <a:gridCol w="5702930">
                  <a:extLst>
                    <a:ext uri="{9D8B030D-6E8A-4147-A177-3AD203B41FA5}">
                      <a16:colId xmlns:a16="http://schemas.microsoft.com/office/drawing/2014/main" val="3901893666"/>
                    </a:ext>
                  </a:extLst>
                </a:gridCol>
                <a:gridCol w="6312310">
                  <a:extLst>
                    <a:ext uri="{9D8B030D-6E8A-4147-A177-3AD203B41FA5}">
                      <a16:colId xmlns:a16="http://schemas.microsoft.com/office/drawing/2014/main" val="2998585637"/>
                    </a:ext>
                  </a:extLst>
                </a:gridCol>
                <a:gridCol w="6070574">
                  <a:extLst>
                    <a:ext uri="{9D8B030D-6E8A-4147-A177-3AD203B41FA5}">
                      <a16:colId xmlns:a16="http://schemas.microsoft.com/office/drawing/2014/main" val="943590186"/>
                    </a:ext>
                  </a:extLst>
                </a:gridCol>
              </a:tblGrid>
              <a:tr h="861142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Encoded Audio Fidelity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Low</a:t>
                      </a:r>
                    </a:p>
                  </a:txBody>
                  <a:tcPr marT="251999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High</a:t>
                      </a:r>
                    </a:p>
                  </a:txBody>
                  <a:tcPr marT="251999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High</a:t>
                      </a:r>
                    </a:p>
                  </a:txBody>
                  <a:tcPr marT="251999" marB="0"/>
                </a:tc>
                <a:extLst>
                  <a:ext uri="{0D108BD9-81ED-4DB2-BD59-A6C34878D82A}">
                    <a16:rowId xmlns:a16="http://schemas.microsoft.com/office/drawing/2014/main" val="3321069023"/>
                  </a:ext>
                </a:extLst>
              </a:tr>
              <a:tr h="91581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Recovered</a:t>
                      </a:r>
                      <a:br>
                        <a:rPr lang="en-US" dirty="0"/>
                      </a:br>
                      <a:r>
                        <a:rPr lang="en-US" dirty="0"/>
                        <a:t>Video Fidelity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 marT="251999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Low</a:t>
                      </a:r>
                    </a:p>
                  </a:txBody>
                  <a:tcPr marT="251999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 marT="251999" marB="0"/>
                </a:tc>
                <a:extLst>
                  <a:ext uri="{0D108BD9-81ED-4DB2-BD59-A6C34878D82A}">
                    <a16:rowId xmlns:a16="http://schemas.microsoft.com/office/drawing/2014/main" val="1617390280"/>
                  </a:ext>
                </a:extLst>
              </a:tr>
              <a:tr h="65917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Capacity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739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Applied methods</a:t>
                      </a:r>
                    </a:p>
                  </a:txBody>
                  <a:tcPr marT="5039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Image Compression Networks</a:t>
                      </a:r>
                    </a:p>
                    <a:p>
                      <a:pPr algn="ctr"/>
                      <a:r>
                        <a:rPr lang="en-US" sz="3200" dirty="0"/>
                        <a:t>1D Conv </a:t>
                      </a:r>
                      <a:r>
                        <a:rPr lang="en-US" sz="3200" dirty="0" err="1"/>
                        <a:t>UNet</a:t>
                      </a:r>
                      <a:endParaRPr lang="en-US" dirty="0"/>
                    </a:p>
                  </a:txBody>
                  <a:tcPr marT="5039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Image Compression Networks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en-US" sz="3200" dirty="0"/>
                        <a:t>WaveGlow</a:t>
                      </a:r>
                      <a:endParaRPr lang="en-US" dirty="0"/>
                    </a:p>
                  </a:txBody>
                  <a:tcPr marT="5039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Image Compression Networks</a:t>
                      </a:r>
                      <a:br>
                        <a:rPr lang="en-US" sz="3200" dirty="0"/>
                      </a:br>
                      <a:r>
                        <a:rPr lang="en-US" sz="3200" dirty="0"/>
                        <a:t>WaveGlow</a:t>
                      </a:r>
                      <a:br>
                        <a:rPr lang="en-US" sz="3200" dirty="0"/>
                      </a:br>
                      <a:r>
                        <a:rPr lang="en-US" sz="3200" dirty="0"/>
                        <a:t>Binary Encoder / Decoder</a:t>
                      </a:r>
                      <a:br>
                        <a:rPr lang="en-US" sz="3200" dirty="0"/>
                      </a:br>
                      <a:r>
                        <a:rPr lang="en-US" sz="3200" dirty="0"/>
                        <a:t>Optimization Strategy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250504"/>
                  </a:ext>
                </a:extLst>
              </a:tr>
            </a:tbl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00AEED-4F0F-5E48-AADC-9468A4FE11D0}"/>
              </a:ext>
            </a:extLst>
          </p:cNvPr>
          <p:cNvCxnSpPr>
            <a:cxnSpLocks/>
            <a:stCxn id="3" idx="3"/>
            <a:endCxn id="12" idx="1"/>
          </p:cNvCxnSpPr>
          <p:nvPr/>
        </p:nvCxnSpPr>
        <p:spPr>
          <a:xfrm>
            <a:off x="9721881" y="4632376"/>
            <a:ext cx="1604045" cy="0"/>
          </a:xfrm>
          <a:prstGeom prst="straightConnector1">
            <a:avLst/>
          </a:prstGeom>
          <a:ln w="635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AFD28FC-4452-AB47-AB6B-06ECB17A9586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15533735" y="4632376"/>
            <a:ext cx="2096833" cy="2"/>
          </a:xfrm>
          <a:prstGeom prst="straightConnector1">
            <a:avLst/>
          </a:prstGeom>
          <a:ln w="635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617B20A-1D98-6D42-B3D3-321FCBDFA001}"/>
              </a:ext>
            </a:extLst>
          </p:cNvPr>
          <p:cNvSpPr/>
          <p:nvPr/>
        </p:nvSpPr>
        <p:spPr>
          <a:xfrm>
            <a:off x="11325926" y="3386137"/>
            <a:ext cx="4429643" cy="2492477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HvF</a:t>
            </a:r>
            <a:endParaRPr lang="en-US" sz="4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A3A87A-F315-6041-8D84-46097E065313}"/>
              </a:ext>
            </a:extLst>
          </p:cNvPr>
          <p:cNvSpPr txBox="1"/>
          <p:nvPr/>
        </p:nvSpPr>
        <p:spPr>
          <a:xfrm>
            <a:off x="7350438" y="12211149"/>
            <a:ext cx="1013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Table 1. Comparison on key features of proposed methods.</a:t>
            </a:r>
          </a:p>
        </p:txBody>
      </p:sp>
    </p:spTree>
    <p:extLst>
      <p:ext uri="{BB962C8B-B14F-4D97-AF65-F5344CB8AC3E}">
        <p14:creationId xmlns:p14="http://schemas.microsoft.com/office/powerpoint/2010/main" val="335133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EFE5B3-CCCE-6143-B669-E0F927EB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2FC96-CCE4-3845-890E-91D11D16925F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DC813-C9FD-DD47-8C58-DD6D9542DD3C}"/>
              </a:ext>
            </a:extLst>
          </p:cNvPr>
          <p:cNvSpPr txBox="1"/>
          <p:nvPr/>
        </p:nvSpPr>
        <p:spPr>
          <a:xfrm>
            <a:off x="231805" y="206498"/>
            <a:ext cx="22699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bg1"/>
                </a:solidFill>
              </a:rPr>
              <a:t>Introduction</a:t>
            </a:r>
            <a:r>
              <a:rPr lang="en-US" sz="5600" dirty="0">
                <a:solidFill>
                  <a:schemeClr val="bg1"/>
                </a:solidFill>
              </a:rPr>
              <a:t> – </a:t>
            </a:r>
            <a:r>
              <a:rPr lang="en-US" sz="4800" i="1" dirty="0">
                <a:solidFill>
                  <a:schemeClr val="bg1"/>
                </a:solidFill>
              </a:rPr>
              <a:t>The Goal of this Presentation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E25846C-0E7A-7D4E-A558-9F833850733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01878" y="9944913"/>
            <a:ext cx="21029609" cy="246219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j-lt"/>
              </a:rPr>
              <a:t>Search unexplored challenging cross-modal steganography task.</a:t>
            </a:r>
            <a:br>
              <a:rPr lang="en-US" sz="3600" dirty="0">
                <a:latin typeface="+mj-lt"/>
              </a:rPr>
            </a:br>
            <a:endParaRPr lang="en-US" sz="3600" dirty="0">
              <a:latin typeface="+mj-lt"/>
            </a:endParaRPr>
          </a:p>
          <a:p>
            <a:r>
              <a:rPr lang="en-US" sz="3600" dirty="0">
                <a:latin typeface="+mj-lt"/>
              </a:rPr>
              <a:t>Cover the entire process to solve cross-modal steganography task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: From </a:t>
            </a:r>
            <a:r>
              <a:rPr lang="en-US" sz="3600" dirty="0" err="1">
                <a:latin typeface="+mj-lt"/>
              </a:rPr>
              <a:t>HvCNN</a:t>
            </a:r>
            <a:r>
              <a:rPr lang="en-US" sz="3600" dirty="0">
                <a:latin typeface="+mj-lt"/>
              </a:rPr>
              <a:t> to </a:t>
            </a:r>
            <a:r>
              <a:rPr lang="en-US" sz="3600" dirty="0" err="1">
                <a:latin typeface="+mj-lt"/>
              </a:rPr>
              <a:t>HvFO</a:t>
            </a:r>
            <a:r>
              <a:rPr lang="en-US" sz="3600" dirty="0">
                <a:latin typeface="+mj-lt"/>
              </a:rPr>
              <a:t>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D63E871-7DD2-8A4E-B1D2-5E21607E1276}"/>
              </a:ext>
            </a:extLst>
          </p:cNvPr>
          <p:cNvSpPr/>
          <p:nvPr/>
        </p:nvSpPr>
        <p:spPr>
          <a:xfrm>
            <a:off x="4189579" y="5184996"/>
            <a:ext cx="4429643" cy="2492477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HvCNN</a:t>
            </a:r>
            <a:endParaRPr lang="en-US" sz="48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11B7A36-EB2D-B247-A281-1F3D5EB50C46}"/>
              </a:ext>
            </a:extLst>
          </p:cNvPr>
          <p:cNvSpPr/>
          <p:nvPr/>
        </p:nvSpPr>
        <p:spPr>
          <a:xfrm>
            <a:off x="16527909" y="5184996"/>
            <a:ext cx="4429643" cy="2492477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HvFO</a:t>
            </a:r>
            <a:endParaRPr lang="en-US" sz="48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F697DA4-39DB-5C4C-8FC3-71EE5FB43120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>
            <a:off x="8619222" y="6431235"/>
            <a:ext cx="1604045" cy="0"/>
          </a:xfrm>
          <a:prstGeom prst="straightConnector1">
            <a:avLst/>
          </a:prstGeom>
          <a:ln w="635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5039CA6-70A5-FC4C-9FF4-5AAE0EB4C48A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14431076" y="6431235"/>
            <a:ext cx="2096833" cy="2"/>
          </a:xfrm>
          <a:prstGeom prst="straightConnector1">
            <a:avLst/>
          </a:prstGeom>
          <a:ln w="635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1978695-04BE-EE4E-A9D9-D34A4444D20C}"/>
              </a:ext>
            </a:extLst>
          </p:cNvPr>
          <p:cNvSpPr/>
          <p:nvPr/>
        </p:nvSpPr>
        <p:spPr>
          <a:xfrm>
            <a:off x="10223267" y="5184996"/>
            <a:ext cx="4429643" cy="2492477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HvF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68874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6522</TotalTime>
  <Words>1839</Words>
  <Application>Microsoft Office PowerPoint</Application>
  <PresentationFormat>Custom</PresentationFormat>
  <Paragraphs>459</Paragraphs>
  <Slides>59</Slides>
  <Notes>51</Notes>
  <HiddenSlides>0</HiddenSlides>
  <MMClips>26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Helvetica Light</vt:lpstr>
      <vt:lpstr>Helvetica Neue</vt:lpstr>
      <vt:lpstr>맑은 고딕</vt:lpstr>
      <vt:lpstr>Arial</vt:lpstr>
      <vt:lpstr>Calibri</vt:lpstr>
      <vt:lpstr>Calibri Light</vt:lpstr>
      <vt:lpstr>Cambria Math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Hyukryul YANG</dc:creator>
  <cp:lastModifiedBy>Qifeng CHEN</cp:lastModifiedBy>
  <cp:revision>251</cp:revision>
  <dcterms:created xsi:type="dcterms:W3CDTF">2020-08-08T08:49:41Z</dcterms:created>
  <dcterms:modified xsi:type="dcterms:W3CDTF">2021-01-18T06:00:38Z</dcterms:modified>
</cp:coreProperties>
</file>