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9" r:id="rId2"/>
    <p:sldId id="272" r:id="rId3"/>
    <p:sldId id="283" r:id="rId4"/>
    <p:sldId id="292" r:id="rId5"/>
    <p:sldId id="284" r:id="rId6"/>
    <p:sldId id="289" r:id="rId7"/>
    <p:sldId id="297" r:id="rId8"/>
    <p:sldId id="298" r:id="rId9"/>
    <p:sldId id="293" r:id="rId10"/>
    <p:sldId id="288" r:id="rId11"/>
    <p:sldId id="281" r:id="rId12"/>
    <p:sldId id="290" r:id="rId13"/>
    <p:sldId id="294" r:id="rId14"/>
    <p:sldId id="299" r:id="rId1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140" autoAdjust="0"/>
  </p:normalViewPr>
  <p:slideViewPr>
    <p:cSldViewPr snapToGrid="0">
      <p:cViewPr varScale="1">
        <p:scale>
          <a:sx n="58" d="100"/>
          <a:sy n="58" d="100"/>
        </p:scale>
        <p:origin x="161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169920" cy="4817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1440" tIns="45720" rIns="91440" bIns="45720" rtlCol="0"/>
          <a:lstStyle>
            <a:lvl1pPr algn="r">
              <a:defRPr sz="1200"/>
            </a:lvl1pPr>
          </a:lstStyle>
          <a:p>
            <a:fld id="{B5EB157E-E09C-47E7-B783-0C0FEAC3123D}" type="datetimeFigureOut">
              <a:rPr lang="en-US" smtClean="0"/>
              <a:t>10/21/2020</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521" y="4620578"/>
            <a:ext cx="5852160" cy="378047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5"/>
            <a:ext cx="3169920" cy="4817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1440" tIns="45720" rIns="91440" bIns="45720" rtlCol="0" anchor="b"/>
          <a:lstStyle>
            <a:lvl1pPr algn="r">
              <a:defRPr sz="1200"/>
            </a:lvl1pPr>
          </a:lstStyle>
          <a:p>
            <a:fld id="{67B3A18F-E0D9-46D5-A184-A092BF894C31}" type="slidenum">
              <a:rPr lang="en-US" smtClean="0"/>
              <a:t>‹#›</a:t>
            </a:fld>
            <a:endParaRPr lang="en-US"/>
          </a:p>
        </p:txBody>
      </p:sp>
    </p:spTree>
    <p:extLst>
      <p:ext uri="{BB962C8B-B14F-4D97-AF65-F5344CB8AC3E}">
        <p14:creationId xmlns:p14="http://schemas.microsoft.com/office/powerpoint/2010/main" val="3869466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deep video prior can well handle unimodal inconsistency.  However, there are mainly two types of temporal inconsistency in a processed video: unimodal inconsistency and multimodal inconsistency. In this figure, the left schematic diagram illustrates unimodal inconsistency, in which the input frames are consistent and processed frames are inconsistent. For some tasks, multiple possible solutions exist for a single input (for example, in colorization, a car might be colorized to red or blue). As a result, the temporal inconsistency in processed videos is visually more obvious, as shown in the right figure. </a:t>
            </a:r>
            <a:endParaRPr lang="en-US" dirty="0"/>
          </a:p>
        </p:txBody>
      </p:sp>
      <p:sp>
        <p:nvSpPr>
          <p:cNvPr id="4" name="Slide Number Placeholder 3"/>
          <p:cNvSpPr>
            <a:spLocks noGrp="1"/>
          </p:cNvSpPr>
          <p:nvPr>
            <p:ph type="sldNum" sz="quarter" idx="10"/>
          </p:nvPr>
        </p:nvSpPr>
        <p:spPr/>
        <p:txBody>
          <a:bodyPr/>
          <a:lstStyle/>
          <a:p>
            <a:fld id="{67B3A18F-E0D9-46D5-A184-A092BF894C31}" type="slidenum">
              <a:rPr lang="en-US" smtClean="0"/>
              <a:t>6</a:t>
            </a:fld>
            <a:endParaRPr lang="en-US"/>
          </a:p>
        </p:txBody>
      </p:sp>
    </p:spTree>
    <p:extLst>
      <p:ext uri="{BB962C8B-B14F-4D97-AF65-F5344CB8AC3E}">
        <p14:creationId xmlns:p14="http://schemas.microsoft.com/office/powerpoint/2010/main" val="2607199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B3A18F-E0D9-46D5-A184-A092BF894C31}" type="slidenum">
              <a:rPr lang="en-US" smtClean="0"/>
              <a:t>7</a:t>
            </a:fld>
            <a:endParaRPr lang="en-US"/>
          </a:p>
        </p:txBody>
      </p:sp>
    </p:spTree>
    <p:extLst>
      <p:ext uri="{BB962C8B-B14F-4D97-AF65-F5344CB8AC3E}">
        <p14:creationId xmlns:p14="http://schemas.microsoft.com/office/powerpoint/2010/main" val="3625707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B3A18F-E0D9-46D5-A184-A092BF894C31}" type="slidenum">
              <a:rPr lang="en-US" smtClean="0"/>
              <a:t>8</a:t>
            </a:fld>
            <a:endParaRPr lang="en-US"/>
          </a:p>
        </p:txBody>
      </p:sp>
    </p:spTree>
    <p:extLst>
      <p:ext uri="{BB962C8B-B14F-4D97-AF65-F5344CB8AC3E}">
        <p14:creationId xmlns:p14="http://schemas.microsoft.com/office/powerpoint/2010/main" val="2786880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propose an iteratively reweighted training (IRT) strategy for multimodal inconsistency problem, which cannot be solved by our basic architecture easily. </a:t>
            </a:r>
            <a:r>
              <a:rPr lang="en-US" altLang="zh-CN" sz="1200" b="0" i="0" u="none" strike="noStrike" kern="1200" baseline="0" dirty="0">
                <a:solidFill>
                  <a:schemeClr val="tx1"/>
                </a:solidFill>
                <a:latin typeface="+mn-lt"/>
                <a:ea typeface="+mn-ea"/>
                <a:cs typeface="+mn-cs"/>
              </a:rPr>
              <a:t>As illustrated in this figure, for unimodal inconsistency problem in row (a), outputs are close to ground truth using only the deep video prior. However, </a:t>
            </a:r>
            <a:r>
              <a:rPr lang="en-US" sz="1200" b="0" i="0" kern="1200" dirty="0">
                <a:solidFill>
                  <a:schemeClr val="tx1"/>
                </a:solidFill>
                <a:effectLst/>
                <a:latin typeface="+mn-lt"/>
                <a:ea typeface="+mn-ea"/>
                <a:cs typeface="+mn-cs"/>
              </a:rPr>
              <a:t>for multimodal inconsistency shown in </a:t>
            </a:r>
            <a:r>
              <a:rPr lang="en-US" altLang="zh-CN" sz="1200" b="0" i="0" kern="1200" dirty="0">
                <a:solidFill>
                  <a:schemeClr val="tx1"/>
                </a:solidFill>
                <a:effectLst/>
                <a:latin typeface="+mn-lt"/>
                <a:ea typeface="+mn-ea"/>
                <a:cs typeface="+mn-cs"/>
              </a:rPr>
              <a:t>row</a:t>
            </a:r>
            <a:r>
              <a:rPr lang="en-US" altLang="zh-CN"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(b), although</a:t>
            </a:r>
            <a:r>
              <a:rPr lang="en-US" sz="1200" b="0" i="0" kern="1200" baseline="0" dirty="0">
                <a:solidFill>
                  <a:schemeClr val="tx1"/>
                </a:solidFill>
                <a:effectLst/>
                <a:latin typeface="+mn-lt"/>
                <a:ea typeface="+mn-ea"/>
                <a:cs typeface="+mn-cs"/>
              </a:rPr>
              <a:t> output </a:t>
            </a:r>
            <a:r>
              <a:rPr lang="en-US" sz="1200" b="0" i="0" kern="1200" dirty="0">
                <a:solidFill>
                  <a:schemeClr val="tx1"/>
                </a:solidFill>
                <a:effectLst/>
                <a:latin typeface="+mn-lt"/>
                <a:ea typeface="+mn-ea"/>
                <a:cs typeface="+mn-cs"/>
              </a:rPr>
              <a:t>is consistent at 100-th and 200</a:t>
            </a:r>
            <a:r>
              <a:rPr lang="en-US" sz="1200" b="0" i="0" kern="1200" baseline="30000" dirty="0">
                <a:solidFill>
                  <a:schemeClr val="tx1"/>
                </a:solidFill>
                <a:effectLst/>
                <a:latin typeface="+mn-lt"/>
                <a:ea typeface="+mn-ea"/>
                <a:cs typeface="+mn-cs"/>
              </a:rPr>
              <a:t>th</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iteration, they are not close to either ground truth. To address this problem, we propose an IRT strategy.</a:t>
            </a:r>
            <a:r>
              <a:rPr lang="en-US" sz="1200" b="0" i="0" kern="1200" baseline="0" dirty="0">
                <a:solidFill>
                  <a:schemeClr val="tx1"/>
                </a:solidFill>
                <a:effectLst/>
                <a:latin typeface="+mn-lt"/>
                <a:ea typeface="+mn-ea"/>
                <a:cs typeface="+mn-cs"/>
              </a:rPr>
              <a:t> In each training iteration, we predict a per-pixel confidence map to separate the prediction into main mode and minor mode. </a:t>
            </a:r>
          </a:p>
          <a:p>
            <a:r>
              <a:rPr lang="en-US" sz="1200" b="0" i="0" kern="1200" dirty="0">
                <a:solidFill>
                  <a:schemeClr val="tx1"/>
                </a:solidFill>
                <a:effectLst/>
                <a:latin typeface="+mn-lt"/>
                <a:ea typeface="+mn-ea"/>
                <a:cs typeface="+mn-cs"/>
              </a:rPr>
              <a:t>In row</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 after applying our IRT, we can obtain the results which are both consistent and close to one ground truth at a stage (100-th and 200-th iteration). </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7B3A18F-E0D9-46D5-A184-A092BF894C31}" type="slidenum">
              <a:rPr lang="en-US" smtClean="0"/>
              <a:t>9</a:t>
            </a:fld>
            <a:endParaRPr lang="en-US"/>
          </a:p>
        </p:txBody>
      </p:sp>
    </p:spTree>
    <p:extLst>
      <p:ext uri="{BB962C8B-B14F-4D97-AF65-F5344CB8AC3E}">
        <p14:creationId xmlns:p14="http://schemas.microsoft.com/office/powerpoint/2010/main" val="3152788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a:t>
            </a:r>
            <a:r>
              <a:rPr lang="en-US" baseline="0" dirty="0"/>
              <a:t> are our results compared with State of the art blind temporal consistency methods. </a:t>
            </a:r>
            <a:endParaRPr lang="en-US" dirty="0"/>
          </a:p>
        </p:txBody>
      </p:sp>
      <p:sp>
        <p:nvSpPr>
          <p:cNvPr id="4" name="Slide Number Placeholder 3"/>
          <p:cNvSpPr>
            <a:spLocks noGrp="1"/>
          </p:cNvSpPr>
          <p:nvPr>
            <p:ph type="sldNum" sz="quarter" idx="10"/>
          </p:nvPr>
        </p:nvSpPr>
        <p:spPr/>
        <p:txBody>
          <a:bodyPr/>
          <a:lstStyle/>
          <a:p>
            <a:fld id="{67B3A18F-E0D9-46D5-A184-A092BF894C31}" type="slidenum">
              <a:rPr lang="en-US" smtClean="0"/>
              <a:t>11</a:t>
            </a:fld>
            <a:endParaRPr lang="en-US"/>
          </a:p>
        </p:txBody>
      </p:sp>
    </p:spTree>
    <p:extLst>
      <p:ext uri="{BB962C8B-B14F-4D97-AF65-F5344CB8AC3E}">
        <p14:creationId xmlns:p14="http://schemas.microsoft.com/office/powerpoint/2010/main" val="3885366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a:t>
            </a:r>
            <a:r>
              <a:rPr lang="en-US" baseline="0" dirty="0"/>
              <a:t> are our results compared with State of the art blind temporal consistency methods. </a:t>
            </a:r>
            <a:endParaRPr lang="en-US" dirty="0"/>
          </a:p>
          <a:p>
            <a:endParaRPr lang="en-US" dirty="0"/>
          </a:p>
        </p:txBody>
      </p:sp>
      <p:sp>
        <p:nvSpPr>
          <p:cNvPr id="4" name="Slide Number Placeholder 3"/>
          <p:cNvSpPr>
            <a:spLocks noGrp="1"/>
          </p:cNvSpPr>
          <p:nvPr>
            <p:ph type="sldNum" sz="quarter" idx="10"/>
          </p:nvPr>
        </p:nvSpPr>
        <p:spPr/>
        <p:txBody>
          <a:bodyPr/>
          <a:lstStyle/>
          <a:p>
            <a:fld id="{67B3A18F-E0D9-46D5-A184-A092BF894C31}" type="slidenum">
              <a:rPr lang="en-US" smtClean="0"/>
              <a:t>12</a:t>
            </a:fld>
            <a:endParaRPr lang="en-US"/>
          </a:p>
        </p:txBody>
      </p:sp>
    </p:spTree>
    <p:extLst>
      <p:ext uri="{BB962C8B-B14F-4D97-AF65-F5344CB8AC3E}">
        <p14:creationId xmlns:p14="http://schemas.microsoft.com/office/powerpoint/2010/main" val="1791904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quantitatively</a:t>
            </a:r>
            <a:r>
              <a:rPr lang="en-US" baseline="0" dirty="0"/>
              <a:t> </a:t>
            </a:r>
            <a:r>
              <a:rPr lang="en-US" dirty="0"/>
              <a:t>evaluate </a:t>
            </a:r>
            <a:r>
              <a:rPr lang="en-US" baseline="0" dirty="0"/>
              <a:t>the performance of our method in terms of temporal inconsistency and performance degradation. </a:t>
            </a:r>
            <a:r>
              <a:rPr lang="en-US" sz="1200" b="0" i="0" kern="1200" dirty="0">
                <a:solidFill>
                  <a:schemeClr val="tx1"/>
                </a:solidFill>
                <a:effectLst/>
                <a:latin typeface="+mn-lt"/>
                <a:ea typeface="+mn-ea"/>
                <a:cs typeface="+mn-cs"/>
              </a:rPr>
              <a:t>We obtain the best average scores at both temporal consistency and data fidelity metric. Although </a:t>
            </a:r>
            <a:r>
              <a:rPr lang="en-US" sz="1200" b="0" i="0" kern="1200" dirty="0" err="1">
                <a:solidFill>
                  <a:schemeClr val="tx1"/>
                </a:solidFill>
                <a:effectLst/>
                <a:latin typeface="+mn-lt"/>
                <a:ea typeface="+mn-ea"/>
                <a:cs typeface="+mn-cs"/>
              </a:rPr>
              <a:t>Bonneel</a:t>
            </a:r>
            <a:r>
              <a:rPr lang="en-US" sz="1200" b="0" i="0" kern="1200" dirty="0">
                <a:solidFill>
                  <a:schemeClr val="tx1"/>
                </a:solidFill>
                <a:effectLst/>
                <a:latin typeface="+mn-lt"/>
                <a:ea typeface="+mn-ea"/>
                <a:cs typeface="+mn-cs"/>
              </a:rPr>
              <a:t> et al. also achieve similar temporal consistency, they suffer from severe performance decay problems in some tasks.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Lai et al. [19] obtain comparable results for data fidelity metric, but our temporal consistency performance is much better. </a:t>
            </a:r>
            <a:endParaRPr lang="en-US" dirty="0"/>
          </a:p>
        </p:txBody>
      </p:sp>
      <p:sp>
        <p:nvSpPr>
          <p:cNvPr id="4" name="Slide Number Placeholder 3"/>
          <p:cNvSpPr>
            <a:spLocks noGrp="1"/>
          </p:cNvSpPr>
          <p:nvPr>
            <p:ph type="sldNum" sz="quarter" idx="10"/>
          </p:nvPr>
        </p:nvSpPr>
        <p:spPr/>
        <p:txBody>
          <a:bodyPr/>
          <a:lstStyle/>
          <a:p>
            <a:fld id="{67B3A18F-E0D9-46D5-A184-A092BF894C31}" type="slidenum">
              <a:rPr lang="en-US" smtClean="0"/>
              <a:t>13</a:t>
            </a:fld>
            <a:endParaRPr lang="en-US"/>
          </a:p>
        </p:txBody>
      </p:sp>
    </p:spTree>
    <p:extLst>
      <p:ext uri="{BB962C8B-B14F-4D97-AF65-F5344CB8AC3E}">
        <p14:creationId xmlns:p14="http://schemas.microsoft.com/office/powerpoint/2010/main" val="3593762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2A2FD9-555A-463A-A0FA-BFFD4CEA6C22}" type="datetimeFigureOut">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3883885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2A2FD9-555A-463A-A0FA-BFFD4CEA6C22}" type="datetimeFigureOut">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118597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2A2FD9-555A-463A-A0FA-BFFD4CEA6C22}" type="datetimeFigureOut">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329395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2A2FD9-555A-463A-A0FA-BFFD4CEA6C22}" type="datetimeFigureOut">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1002088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2A2FD9-555A-463A-A0FA-BFFD4CEA6C22}" type="datetimeFigureOut">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441988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2A2FD9-555A-463A-A0FA-BFFD4CEA6C22}" type="datetimeFigureOut">
              <a:rPr lang="en-US" smtClean="0"/>
              <a:t>10/21/2020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1367680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2A2FD9-555A-463A-A0FA-BFFD4CEA6C22}" type="datetimeFigureOut">
              <a:rPr lang="en-US" smtClean="0"/>
              <a:t>10/21/2020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803514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2A2FD9-555A-463A-A0FA-BFFD4CEA6C22}" type="datetimeFigureOut">
              <a:rPr lang="en-US" smtClean="0"/>
              <a:t>10/21/2020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19181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2A2FD9-555A-463A-A0FA-BFFD4CEA6C22}" type="datetimeFigureOut">
              <a:rPr lang="en-US" smtClean="0"/>
              <a:t>10/21/2020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2222974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2A2FD9-555A-463A-A0FA-BFFD4CEA6C22}" type="datetimeFigureOut">
              <a:rPr lang="en-US" smtClean="0"/>
              <a:t>10/21/2020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2686193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2A2FD9-555A-463A-A0FA-BFFD4CEA6C22}" type="datetimeFigureOut">
              <a:rPr lang="en-US" smtClean="0"/>
              <a:t>10/21/2020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B9BFB0-EB6E-40F5-A1A1-779F2CD47B07}" type="slidenum">
              <a:rPr lang="en-US" smtClean="0"/>
              <a:t>‹#›</a:t>
            </a:fld>
            <a:endParaRPr lang="en-US"/>
          </a:p>
        </p:txBody>
      </p:sp>
    </p:spTree>
    <p:extLst>
      <p:ext uri="{BB962C8B-B14F-4D97-AF65-F5344CB8AC3E}">
        <p14:creationId xmlns:p14="http://schemas.microsoft.com/office/powerpoint/2010/main" val="943591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A2FD9-555A-463A-A0FA-BFFD4CEA6C22}" type="datetimeFigureOut">
              <a:rPr lang="en-US" smtClean="0"/>
              <a:t>10/21/2020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B9BFB0-EB6E-40F5-A1A1-779F2CD47B07}" type="slidenum">
              <a:rPr lang="en-US" smtClean="0"/>
              <a:t>‹#›</a:t>
            </a:fld>
            <a:endParaRPr lang="en-US"/>
          </a:p>
        </p:txBody>
      </p:sp>
    </p:spTree>
    <p:extLst>
      <p:ext uri="{BB962C8B-B14F-4D97-AF65-F5344CB8AC3E}">
        <p14:creationId xmlns:p14="http://schemas.microsoft.com/office/powerpoint/2010/main" val="919807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5.png"/><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36.png"/><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2.xml"/><Relationship Id="rId7" Type="http://schemas.openxmlformats.org/officeDocument/2006/relationships/image" Target="../media/image11.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media" Target="../media/media2.mp4"/><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11" Type="http://schemas.openxmlformats.org/officeDocument/2006/relationships/image" Target="../media/image18.jpeg"/><Relationship Id="rId5" Type="http://schemas.openxmlformats.org/officeDocument/2006/relationships/slideLayout" Target="../slideLayouts/slideLayout2.xml"/><Relationship Id="rId10" Type="http://schemas.openxmlformats.org/officeDocument/2006/relationships/image" Target="../media/image17.jpeg"/><Relationship Id="rId4" Type="http://schemas.openxmlformats.org/officeDocument/2006/relationships/video" Target="../media/media2.mp4"/><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1.mp4"/><Relationship Id="rId7" Type="http://schemas.openxmlformats.org/officeDocument/2006/relationships/image" Target="../media/image2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video" Target="../media/media1.mp4"/><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microsoft.com/office/2007/relationships/media" Target="../media/media4.mp4"/><Relationship Id="rId7" Type="http://schemas.openxmlformats.org/officeDocument/2006/relationships/image" Target="../media/image20.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2.xml"/><Relationship Id="rId5" Type="http://schemas.openxmlformats.org/officeDocument/2006/relationships/slideLayout" Target="../slideLayouts/slideLayout2.xml"/><Relationship Id="rId10" Type="http://schemas.openxmlformats.org/officeDocument/2006/relationships/image" Target="../media/image24.png"/><Relationship Id="rId4" Type="http://schemas.openxmlformats.org/officeDocument/2006/relationships/video" Target="../media/media4.mp4"/><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jpe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jpeg"/><Relationship Id="rId10" Type="http://schemas.openxmlformats.org/officeDocument/2006/relationships/image" Target="../media/image31.png"/><Relationship Id="rId4" Type="http://schemas.openxmlformats.org/officeDocument/2006/relationships/image" Target="../media/image63.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0" y="3602038"/>
            <a:ext cx="12191999"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400" dirty="0"/>
              <a:t>Chenyang Lei</a:t>
            </a:r>
            <a:r>
              <a:rPr lang="zh-CN" altLang="en-US" sz="2400" baseline="30000" dirty="0"/>
              <a:t>*</a:t>
            </a:r>
            <a:r>
              <a:rPr lang="en-US" altLang="zh-CN" sz="2400" dirty="0"/>
              <a:t>    </a:t>
            </a:r>
            <a:r>
              <a:rPr lang="en-US" altLang="zh-CN" sz="2400" dirty="0" err="1"/>
              <a:t>Yazhou</a:t>
            </a:r>
            <a:r>
              <a:rPr lang="en-US" altLang="zh-CN" sz="2400" dirty="0"/>
              <a:t> Xing*    </a:t>
            </a:r>
            <a:r>
              <a:rPr lang="en-US" altLang="zh-CN" sz="2400" dirty="0" err="1"/>
              <a:t>Qifeng</a:t>
            </a:r>
            <a:r>
              <a:rPr lang="en-US" altLang="zh-CN" sz="2400" dirty="0"/>
              <a:t> Chen</a:t>
            </a:r>
            <a:endParaRPr lang="en-US" altLang="zh-CN" sz="2400" baseline="30000" dirty="0"/>
          </a:p>
          <a:p>
            <a:pPr marL="0" indent="0" algn="ctr">
              <a:buNone/>
            </a:pPr>
            <a:r>
              <a:rPr lang="en-US" sz="2400" dirty="0"/>
              <a:t>HKUST</a:t>
            </a:r>
          </a:p>
        </p:txBody>
      </p:sp>
      <p:sp>
        <p:nvSpPr>
          <p:cNvPr id="5" name="Title 1"/>
          <p:cNvSpPr txBox="1">
            <a:spLocks/>
          </p:cNvSpPr>
          <p:nvPr/>
        </p:nvSpPr>
        <p:spPr>
          <a:xfrm>
            <a:off x="1524000" y="1122363"/>
            <a:ext cx="9144000"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dirty="0"/>
              <a:t>Blind Video Temporal Consistency via Deep Video Prior</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8266" y="5143752"/>
            <a:ext cx="3295466" cy="1034188"/>
          </a:xfrm>
          <a:prstGeom prst="rect">
            <a:avLst/>
          </a:prstGeom>
        </p:spPr>
      </p:pic>
    </p:spTree>
    <p:extLst>
      <p:ext uri="{BB962C8B-B14F-4D97-AF65-F5344CB8AC3E}">
        <p14:creationId xmlns:p14="http://schemas.microsoft.com/office/powerpoint/2010/main" val="3036535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Method</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274515" y="1690688"/>
            <a:ext cx="7352425" cy="4098411"/>
          </a:xfrm>
          <a:prstGeom prst="rect">
            <a:avLst/>
          </a:prstGeom>
        </p:spPr>
      </p:pic>
    </p:spTree>
    <p:extLst>
      <p:ext uri="{BB962C8B-B14F-4D97-AF65-F5344CB8AC3E}">
        <p14:creationId xmlns:p14="http://schemas.microsoft.com/office/powerpoint/2010/main" val="556014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a:t>
            </a:r>
            <a:r>
              <a:rPr lang="en-US" altLang="zh-CN" dirty="0"/>
              <a:t>s</a:t>
            </a:r>
            <a:endParaRPr lang="en-US" dirty="0"/>
          </a:p>
        </p:txBody>
      </p:sp>
      <p:sp>
        <p:nvSpPr>
          <p:cNvPr id="3" name="Content Placeholder 2"/>
          <p:cNvSpPr>
            <a:spLocks noGrp="1"/>
          </p:cNvSpPr>
          <p:nvPr>
            <p:ph idx="1"/>
          </p:nvPr>
        </p:nvSpPr>
        <p:spPr/>
        <p:txBody>
          <a:bodyPr/>
          <a:lstStyle/>
          <a:p>
            <a:endParaRPr lang="en-US"/>
          </a:p>
        </p:txBody>
      </p:sp>
      <p:pic>
        <p:nvPicPr>
          <p:cNvPr id="5" name="Baselines_Colorization_goa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98172" y="1279777"/>
            <a:ext cx="8791042" cy="5071756"/>
          </a:xfrm>
          <a:prstGeom prst="rect">
            <a:avLst/>
          </a:prstGeom>
        </p:spPr>
      </p:pic>
    </p:spTree>
    <p:extLst>
      <p:ext uri="{BB962C8B-B14F-4D97-AF65-F5344CB8AC3E}">
        <p14:creationId xmlns:p14="http://schemas.microsoft.com/office/powerpoint/2010/main" val="318131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sp>
        <p:nvSpPr>
          <p:cNvPr id="3" name="Content Placeholder 2"/>
          <p:cNvSpPr>
            <a:spLocks noGrp="1"/>
          </p:cNvSpPr>
          <p:nvPr>
            <p:ph idx="1"/>
          </p:nvPr>
        </p:nvSpPr>
        <p:spPr/>
        <p:txBody>
          <a:bodyPr/>
          <a:lstStyle/>
          <a:p>
            <a:endParaRPr lang="en-US"/>
          </a:p>
        </p:txBody>
      </p:sp>
      <p:pic>
        <p:nvPicPr>
          <p:cNvPr id="4" name="Baselines_WhiteBalance_Bedro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64357" y="1284450"/>
            <a:ext cx="8863285" cy="4963670"/>
          </a:xfrm>
          <a:prstGeom prst="rect">
            <a:avLst/>
          </a:prstGeom>
        </p:spPr>
      </p:pic>
    </p:spTree>
    <p:extLst>
      <p:ext uri="{BB962C8B-B14F-4D97-AF65-F5344CB8AC3E}">
        <p14:creationId xmlns:p14="http://schemas.microsoft.com/office/powerpoint/2010/main" val="339546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a:t>
            </a:r>
          </a:p>
        </p:txBody>
      </p:sp>
      <p:pic>
        <p:nvPicPr>
          <p:cNvPr id="5" name="Content Placeholder 4"/>
          <p:cNvPicPr>
            <a:picLocks noGrp="1" noChangeAspect="1"/>
          </p:cNvPicPr>
          <p:nvPr>
            <p:ph idx="1"/>
          </p:nvPr>
        </p:nvPicPr>
        <p:blipFill>
          <a:blip r:embed="rId3"/>
          <a:stretch>
            <a:fillRect/>
          </a:stretch>
        </p:blipFill>
        <p:spPr>
          <a:xfrm>
            <a:off x="2597426" y="1245211"/>
            <a:ext cx="6997147" cy="3231374"/>
          </a:xfrm>
          <a:prstGeom prst="rect">
            <a:avLst/>
          </a:prstGeom>
        </p:spPr>
      </p:pic>
      <p:pic>
        <p:nvPicPr>
          <p:cNvPr id="4" name="Picture 3"/>
          <p:cNvPicPr>
            <a:picLocks noChangeAspect="1"/>
          </p:cNvPicPr>
          <p:nvPr/>
        </p:nvPicPr>
        <p:blipFill>
          <a:blip r:embed="rId4"/>
          <a:stretch>
            <a:fillRect/>
          </a:stretch>
        </p:blipFill>
        <p:spPr>
          <a:xfrm>
            <a:off x="2023695" y="4621048"/>
            <a:ext cx="8144607" cy="2049288"/>
          </a:xfrm>
          <a:prstGeom prst="rect">
            <a:avLst/>
          </a:prstGeom>
        </p:spPr>
      </p:pic>
    </p:spTree>
    <p:extLst>
      <p:ext uri="{BB962C8B-B14F-4D97-AF65-F5344CB8AC3E}">
        <p14:creationId xmlns:p14="http://schemas.microsoft.com/office/powerpoint/2010/main" val="2355739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3BA96-4D6B-4D82-B5CA-9DB4255A2282}"/>
              </a:ext>
            </a:extLst>
          </p:cNvPr>
          <p:cNvSpPr>
            <a:spLocks noGrp="1"/>
          </p:cNvSpPr>
          <p:nvPr>
            <p:ph type="title"/>
          </p:nvPr>
        </p:nvSpPr>
        <p:spPr>
          <a:xfrm>
            <a:off x="838200" y="2771443"/>
            <a:ext cx="10515600" cy="1325563"/>
          </a:xfrm>
        </p:spPr>
        <p:txBody>
          <a:bodyPr/>
          <a:lstStyle/>
          <a:p>
            <a:pPr algn="ctr"/>
            <a:r>
              <a:rPr lang="en-US" altLang="zh-CN" dirty="0"/>
              <a:t>Thank you!</a:t>
            </a:r>
            <a:endParaRPr lang="zh-CN" altLang="en-US" dirty="0"/>
          </a:p>
        </p:txBody>
      </p:sp>
      <p:sp>
        <p:nvSpPr>
          <p:cNvPr id="5" name="Content Placeholder 4">
            <a:extLst>
              <a:ext uri="{FF2B5EF4-FFF2-40B4-BE49-F238E27FC236}">
                <a16:creationId xmlns:a16="http://schemas.microsoft.com/office/drawing/2014/main" id="{70E91FDD-13A8-403B-958E-40FC704C36D9}"/>
              </a:ext>
            </a:extLst>
          </p:cNvPr>
          <p:cNvSpPr>
            <a:spLocks noGrp="1"/>
          </p:cNvSpPr>
          <p:nvPr>
            <p:ph idx="1"/>
          </p:nvPr>
        </p:nvSpPr>
        <p:spPr/>
        <p:txBody>
          <a:bodyPr/>
          <a:lstStyle/>
          <a:p>
            <a:endParaRPr lang="zh-CN" altLang="en-US"/>
          </a:p>
        </p:txBody>
      </p:sp>
    </p:spTree>
    <p:extLst>
      <p:ext uri="{BB962C8B-B14F-4D97-AF65-F5344CB8AC3E}">
        <p14:creationId xmlns:p14="http://schemas.microsoft.com/office/powerpoint/2010/main" val="1643010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Tons of image algorithms</a:t>
            </a: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5240" y="1725354"/>
            <a:ext cx="1980000" cy="1112881"/>
          </a:xfrm>
          <a:prstGeom prst="rect">
            <a:avLst/>
          </a:prstGeom>
        </p:spPr>
      </p:pic>
      <p:pic>
        <p:nvPicPr>
          <p:cNvPr id="16" name="Content Placeholder 1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545240" y="2988000"/>
            <a:ext cx="1980000" cy="1112881"/>
          </a:xfr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5240" y="4248000"/>
            <a:ext cx="1980000" cy="104439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77085" y="1725354"/>
            <a:ext cx="1980000" cy="1112881"/>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77085" y="4248000"/>
            <a:ext cx="1980000" cy="1044396"/>
          </a:xfrm>
          <a:prstGeom prst="rect">
            <a:avLst/>
          </a:prstGeom>
        </p:spPr>
      </p:pic>
      <p:pic>
        <p:nvPicPr>
          <p:cNvPr id="19" name="Picture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77085" y="2988000"/>
            <a:ext cx="1980000" cy="1112881"/>
          </a:xfrm>
          <a:prstGeom prst="rect">
            <a:avLst/>
          </a:prstGeom>
        </p:spPr>
      </p:pic>
      <p:cxnSp>
        <p:nvCxnSpPr>
          <p:cNvPr id="22" name="Straight Arrow Connector 21"/>
          <p:cNvCxnSpPr>
            <a:stCxn id="5" idx="3"/>
            <a:endCxn id="14" idx="1"/>
          </p:cNvCxnSpPr>
          <p:nvPr/>
        </p:nvCxnSpPr>
        <p:spPr>
          <a:xfrm>
            <a:off x="4657085" y="2281795"/>
            <a:ext cx="28881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stCxn id="17" idx="3"/>
            <a:endCxn id="18" idx="1"/>
          </p:cNvCxnSpPr>
          <p:nvPr/>
        </p:nvCxnSpPr>
        <p:spPr>
          <a:xfrm>
            <a:off x="4657085" y="4770198"/>
            <a:ext cx="28881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stCxn id="19" idx="3"/>
            <a:endCxn id="16" idx="1"/>
          </p:cNvCxnSpPr>
          <p:nvPr/>
        </p:nvCxnSpPr>
        <p:spPr>
          <a:xfrm>
            <a:off x="4657085" y="3544441"/>
            <a:ext cx="28881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 name="TextBox 27"/>
          <p:cNvSpPr txBox="1"/>
          <p:nvPr/>
        </p:nvSpPr>
        <p:spPr>
          <a:xfrm>
            <a:off x="5317391" y="1919676"/>
            <a:ext cx="1567543" cy="707886"/>
          </a:xfrm>
          <a:prstGeom prst="rect">
            <a:avLst/>
          </a:prstGeom>
          <a:noFill/>
        </p:spPr>
        <p:txBody>
          <a:bodyPr wrap="square" rtlCol="0">
            <a:spAutoFit/>
          </a:bodyPr>
          <a:lstStyle/>
          <a:p>
            <a:pPr algn="ctr"/>
            <a:r>
              <a:rPr lang="en-US" sz="2000" dirty="0"/>
              <a:t>Image </a:t>
            </a:r>
          </a:p>
          <a:p>
            <a:pPr algn="ctr"/>
            <a:r>
              <a:rPr lang="en-US" sz="2000" dirty="0"/>
              <a:t>colorization</a:t>
            </a:r>
          </a:p>
        </p:txBody>
      </p:sp>
      <p:sp>
        <p:nvSpPr>
          <p:cNvPr id="29" name="TextBox 28"/>
          <p:cNvSpPr txBox="1"/>
          <p:nvPr/>
        </p:nvSpPr>
        <p:spPr>
          <a:xfrm>
            <a:off x="5273415" y="3184003"/>
            <a:ext cx="1655495" cy="707886"/>
          </a:xfrm>
          <a:prstGeom prst="rect">
            <a:avLst/>
          </a:prstGeom>
          <a:noFill/>
        </p:spPr>
        <p:txBody>
          <a:bodyPr wrap="square" rtlCol="0">
            <a:spAutoFit/>
          </a:bodyPr>
          <a:lstStyle/>
          <a:p>
            <a:pPr algn="ctr"/>
            <a:r>
              <a:rPr lang="en-US" sz="2000" dirty="0"/>
              <a:t>Image </a:t>
            </a:r>
          </a:p>
          <a:p>
            <a:pPr algn="ctr"/>
            <a:r>
              <a:rPr lang="en-US" sz="2000" dirty="0"/>
              <a:t>enhancement</a:t>
            </a:r>
          </a:p>
        </p:txBody>
      </p:sp>
      <p:sp>
        <p:nvSpPr>
          <p:cNvPr id="30" name="TextBox 29"/>
          <p:cNvSpPr txBox="1"/>
          <p:nvPr/>
        </p:nvSpPr>
        <p:spPr>
          <a:xfrm>
            <a:off x="5312228" y="4401675"/>
            <a:ext cx="1567543" cy="707886"/>
          </a:xfrm>
          <a:prstGeom prst="rect">
            <a:avLst/>
          </a:prstGeom>
          <a:noFill/>
        </p:spPr>
        <p:txBody>
          <a:bodyPr wrap="square" rtlCol="0">
            <a:spAutoFit/>
          </a:bodyPr>
          <a:lstStyle/>
          <a:p>
            <a:pPr algn="ctr"/>
            <a:r>
              <a:rPr lang="en-US" sz="2000" dirty="0"/>
              <a:t>Style</a:t>
            </a:r>
          </a:p>
          <a:p>
            <a:pPr algn="ctr"/>
            <a:r>
              <a:rPr lang="en-US" sz="2000" dirty="0"/>
              <a:t>transfer</a:t>
            </a:r>
          </a:p>
        </p:txBody>
      </p:sp>
      <p:cxnSp>
        <p:nvCxnSpPr>
          <p:cNvPr id="33" name="Straight Arrow Connector 32"/>
          <p:cNvCxnSpPr/>
          <p:nvPr/>
        </p:nvCxnSpPr>
        <p:spPr>
          <a:xfrm>
            <a:off x="4657085" y="5995305"/>
            <a:ext cx="28881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5" name="TextBox 34"/>
          <p:cNvSpPr txBox="1"/>
          <p:nvPr/>
        </p:nvSpPr>
        <p:spPr>
          <a:xfrm>
            <a:off x="5312228" y="5619347"/>
            <a:ext cx="1567543" cy="707886"/>
          </a:xfrm>
          <a:prstGeom prst="rect">
            <a:avLst/>
          </a:prstGeom>
          <a:noFill/>
        </p:spPr>
        <p:txBody>
          <a:bodyPr wrap="square" rtlCol="0">
            <a:spAutoFit/>
          </a:bodyPr>
          <a:lstStyle/>
          <a:p>
            <a:pPr algn="ctr"/>
            <a:r>
              <a:rPr lang="en-US" sz="2000" dirty="0"/>
              <a:t>…</a:t>
            </a:r>
          </a:p>
          <a:p>
            <a:pPr algn="ctr"/>
            <a:endParaRPr lang="en-US" sz="2000" dirty="0"/>
          </a:p>
        </p:txBody>
      </p:sp>
      <p:sp>
        <p:nvSpPr>
          <p:cNvPr id="37" name="Rectangle 36"/>
          <p:cNvSpPr/>
          <p:nvPr/>
        </p:nvSpPr>
        <p:spPr>
          <a:xfrm>
            <a:off x="7545240" y="5450727"/>
            <a:ext cx="1980000" cy="111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Other algorithms’ output</a:t>
            </a:r>
          </a:p>
        </p:txBody>
      </p:sp>
      <p:sp>
        <p:nvSpPr>
          <p:cNvPr id="38" name="Rectangle 37"/>
          <p:cNvSpPr/>
          <p:nvPr/>
        </p:nvSpPr>
        <p:spPr>
          <a:xfrm>
            <a:off x="2677085" y="5450727"/>
            <a:ext cx="1980000" cy="11128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Input</a:t>
            </a:r>
          </a:p>
        </p:txBody>
      </p:sp>
      <p:sp>
        <p:nvSpPr>
          <p:cNvPr id="20" name="TextBox 19"/>
          <p:cNvSpPr txBox="1"/>
          <p:nvPr/>
        </p:nvSpPr>
        <p:spPr>
          <a:xfrm>
            <a:off x="2883313" y="6521883"/>
            <a:ext cx="1567543" cy="400110"/>
          </a:xfrm>
          <a:prstGeom prst="rect">
            <a:avLst/>
          </a:prstGeom>
          <a:noFill/>
        </p:spPr>
        <p:txBody>
          <a:bodyPr wrap="square" rtlCol="0">
            <a:spAutoFit/>
          </a:bodyPr>
          <a:lstStyle/>
          <a:p>
            <a:pPr algn="ctr"/>
            <a:r>
              <a:rPr lang="en-US" altLang="zh-CN" sz="2000" dirty="0"/>
              <a:t>Input </a:t>
            </a:r>
            <a:r>
              <a:rPr lang="en-US" sz="2000" dirty="0"/>
              <a:t>images</a:t>
            </a:r>
          </a:p>
        </p:txBody>
      </p:sp>
      <p:sp>
        <p:nvSpPr>
          <p:cNvPr id="21" name="TextBox 20"/>
          <p:cNvSpPr txBox="1"/>
          <p:nvPr/>
        </p:nvSpPr>
        <p:spPr>
          <a:xfrm>
            <a:off x="7115908" y="6521883"/>
            <a:ext cx="2883877" cy="400110"/>
          </a:xfrm>
          <a:prstGeom prst="rect">
            <a:avLst/>
          </a:prstGeom>
          <a:noFill/>
        </p:spPr>
        <p:txBody>
          <a:bodyPr wrap="square" rtlCol="0">
            <a:spAutoFit/>
          </a:bodyPr>
          <a:lstStyle/>
          <a:p>
            <a:pPr algn="ctr"/>
            <a:r>
              <a:rPr lang="en-US" altLang="zh-CN" sz="2000" dirty="0"/>
              <a:t>Processed </a:t>
            </a:r>
            <a:r>
              <a:rPr lang="en-US" sz="2000" dirty="0"/>
              <a:t>images</a:t>
            </a:r>
          </a:p>
        </p:txBody>
      </p:sp>
    </p:spTree>
    <p:extLst>
      <p:ext uri="{BB962C8B-B14F-4D97-AF65-F5344CB8AC3E}">
        <p14:creationId xmlns:p14="http://schemas.microsoft.com/office/powerpoint/2010/main" val="2990047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Apply image algorithms on videos: </a:t>
            </a:r>
            <a:br>
              <a:rPr lang="en-US" sz="4000" dirty="0"/>
            </a:br>
            <a:r>
              <a:rPr lang="en-US" sz="4000" dirty="0"/>
              <a:t>inconsistency problem</a:t>
            </a:r>
          </a:p>
        </p:txBody>
      </p:sp>
      <p:pic>
        <p:nvPicPr>
          <p:cNvPr id="4" name="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545240" y="2714507"/>
            <a:ext cx="3744188" cy="2160000"/>
          </a:xfrm>
        </p:spPr>
      </p:pic>
      <p:grpSp>
        <p:nvGrpSpPr>
          <p:cNvPr id="3" name="Group 2"/>
          <p:cNvGrpSpPr/>
          <p:nvPr/>
        </p:nvGrpSpPr>
        <p:grpSpPr>
          <a:xfrm>
            <a:off x="734585" y="2704636"/>
            <a:ext cx="3922500" cy="2520000"/>
            <a:chOff x="720000" y="3240000"/>
            <a:chExt cx="3922500" cy="252000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0000" y="3240000"/>
              <a:ext cx="3202500" cy="18000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60000" y="3420000"/>
              <a:ext cx="3202500" cy="180000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0000" y="3600000"/>
              <a:ext cx="3202500" cy="180000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0000" y="3780000"/>
              <a:ext cx="3202500" cy="180000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0000" y="3960000"/>
              <a:ext cx="3202500" cy="1800000"/>
            </a:xfrm>
            <a:prstGeom prst="rect">
              <a:avLst/>
            </a:prstGeom>
          </p:spPr>
        </p:pic>
      </p:grpSp>
      <p:cxnSp>
        <p:nvCxnSpPr>
          <p:cNvPr id="11" name="Straight Arrow Connector 10"/>
          <p:cNvCxnSpPr/>
          <p:nvPr/>
        </p:nvCxnSpPr>
        <p:spPr>
          <a:xfrm>
            <a:off x="4657085" y="3802683"/>
            <a:ext cx="28881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5317391" y="3440564"/>
            <a:ext cx="1567543" cy="707886"/>
          </a:xfrm>
          <a:prstGeom prst="rect">
            <a:avLst/>
          </a:prstGeom>
          <a:noFill/>
        </p:spPr>
        <p:txBody>
          <a:bodyPr wrap="square" rtlCol="0">
            <a:spAutoFit/>
          </a:bodyPr>
          <a:lstStyle/>
          <a:p>
            <a:pPr algn="ctr"/>
            <a:r>
              <a:rPr lang="en-US" sz="2000" dirty="0"/>
              <a:t>Image </a:t>
            </a:r>
          </a:p>
          <a:p>
            <a:pPr algn="ctr"/>
            <a:r>
              <a:rPr lang="en-US" sz="2000" dirty="0"/>
              <a:t>colorization</a:t>
            </a:r>
          </a:p>
        </p:txBody>
      </p:sp>
      <p:sp>
        <p:nvSpPr>
          <p:cNvPr id="13" name="TextBox 12"/>
          <p:cNvSpPr txBox="1"/>
          <p:nvPr/>
        </p:nvSpPr>
        <p:spPr>
          <a:xfrm>
            <a:off x="1732063" y="5170698"/>
            <a:ext cx="1567543" cy="400110"/>
          </a:xfrm>
          <a:prstGeom prst="rect">
            <a:avLst/>
          </a:prstGeom>
          <a:noFill/>
        </p:spPr>
        <p:txBody>
          <a:bodyPr wrap="square" rtlCol="0">
            <a:spAutoFit/>
          </a:bodyPr>
          <a:lstStyle/>
          <a:p>
            <a:pPr algn="ctr"/>
            <a:r>
              <a:rPr lang="en-US" altLang="zh-CN" sz="2000" dirty="0"/>
              <a:t>Input </a:t>
            </a:r>
            <a:r>
              <a:rPr lang="en-US" sz="2000" dirty="0"/>
              <a:t>video</a:t>
            </a:r>
          </a:p>
        </p:txBody>
      </p:sp>
      <p:sp>
        <p:nvSpPr>
          <p:cNvPr id="14" name="TextBox 13"/>
          <p:cNvSpPr txBox="1"/>
          <p:nvPr/>
        </p:nvSpPr>
        <p:spPr>
          <a:xfrm>
            <a:off x="8089401" y="4874507"/>
            <a:ext cx="2655865" cy="400110"/>
          </a:xfrm>
          <a:prstGeom prst="rect">
            <a:avLst/>
          </a:prstGeom>
          <a:noFill/>
        </p:spPr>
        <p:txBody>
          <a:bodyPr wrap="square" rtlCol="0">
            <a:spAutoFit/>
          </a:bodyPr>
          <a:lstStyle/>
          <a:p>
            <a:pPr algn="ctr"/>
            <a:r>
              <a:rPr lang="en-US" altLang="zh-CN" sz="2000" dirty="0"/>
              <a:t>Processed </a:t>
            </a:r>
            <a:r>
              <a:rPr lang="en-US" sz="2000" dirty="0"/>
              <a:t>video</a:t>
            </a:r>
          </a:p>
        </p:txBody>
      </p:sp>
    </p:spTree>
    <p:extLst>
      <p:ext uri="{BB962C8B-B14F-4D97-AF65-F5344CB8AC3E}">
        <p14:creationId xmlns:p14="http://schemas.microsoft.com/office/powerpoint/2010/main" val="329233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Improve the temporal consistency of processed videos</a:t>
            </a:r>
          </a:p>
        </p:txBody>
      </p:sp>
      <p:cxnSp>
        <p:nvCxnSpPr>
          <p:cNvPr id="11" name="Straight Arrow Connector 10"/>
          <p:cNvCxnSpPr/>
          <p:nvPr/>
        </p:nvCxnSpPr>
        <p:spPr>
          <a:xfrm>
            <a:off x="4657085" y="2909153"/>
            <a:ext cx="288815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p:cNvSpPr txBox="1"/>
          <p:nvPr/>
        </p:nvSpPr>
        <p:spPr>
          <a:xfrm>
            <a:off x="5317391" y="2536451"/>
            <a:ext cx="1567543" cy="707886"/>
          </a:xfrm>
          <a:prstGeom prst="rect">
            <a:avLst/>
          </a:prstGeom>
          <a:noFill/>
        </p:spPr>
        <p:txBody>
          <a:bodyPr wrap="square" rtlCol="0">
            <a:spAutoFit/>
          </a:bodyPr>
          <a:lstStyle/>
          <a:p>
            <a:pPr algn="ctr"/>
            <a:r>
              <a:rPr lang="en-US" sz="2000" dirty="0"/>
              <a:t>Our</a:t>
            </a:r>
          </a:p>
          <a:p>
            <a:pPr algn="ctr"/>
            <a:r>
              <a:rPr lang="en-US" sz="2000" dirty="0"/>
              <a:t>algorithm</a:t>
            </a:r>
          </a:p>
        </p:txBody>
      </p:sp>
      <p:pic>
        <p:nvPicPr>
          <p:cNvPr id="13" name="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12897" y="1810394"/>
            <a:ext cx="3744188" cy="2160000"/>
          </a:xfrm>
          <a:prstGeom prst="rect">
            <a:avLst/>
          </a:prstGeom>
        </p:spPr>
      </p:pic>
      <p:pic>
        <p:nvPicPr>
          <p:cNvPr id="14" name="0">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7545240" y="1829153"/>
            <a:ext cx="3744000" cy="2160000"/>
          </a:xfrm>
          <a:prstGeom prst="rect">
            <a:avLst/>
          </a:prstGeom>
        </p:spPr>
      </p:pic>
      <p:grpSp>
        <p:nvGrpSpPr>
          <p:cNvPr id="15" name="Group 14"/>
          <p:cNvGrpSpPr>
            <a:grpSpLocks noChangeAspect="1"/>
          </p:cNvGrpSpPr>
          <p:nvPr/>
        </p:nvGrpSpPr>
        <p:grpSpPr>
          <a:xfrm>
            <a:off x="1103919" y="4397125"/>
            <a:ext cx="3362143" cy="2160000"/>
            <a:chOff x="720000" y="3240000"/>
            <a:chExt cx="3922500" cy="2520000"/>
          </a:xfrm>
        </p:grpSpPr>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40000" y="3240000"/>
              <a:ext cx="3202500" cy="1800000"/>
            </a:xfrm>
            <a:prstGeom prst="rect">
              <a:avLst/>
            </a:prstGeom>
          </p:spPr>
        </p:pic>
        <p:pic>
          <p:nvPicPr>
            <p:cNvPr id="17" name="Picture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60000" y="3420000"/>
              <a:ext cx="3202500" cy="1800000"/>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0000" y="3600000"/>
              <a:ext cx="3202500" cy="1800000"/>
            </a:xfrm>
            <a:prstGeom prst="rect">
              <a:avLst/>
            </a:prstGeom>
          </p:spPr>
        </p:pic>
        <p:pic>
          <p:nvPicPr>
            <p:cNvPr id="19" name="Picture 1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0000" y="3780000"/>
              <a:ext cx="3202500" cy="1800000"/>
            </a:xfrm>
            <a:prstGeom prst="rect">
              <a:avLst/>
            </a:prstGeom>
          </p:spPr>
        </p:pic>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20000" y="3960000"/>
              <a:ext cx="3202500" cy="1800000"/>
            </a:xfrm>
            <a:prstGeom prst="rect">
              <a:avLst/>
            </a:prstGeom>
          </p:spPr>
        </p:pic>
      </p:grpSp>
      <p:cxnSp>
        <p:nvCxnSpPr>
          <p:cNvPr id="22" name="Elbow Connector 21"/>
          <p:cNvCxnSpPr/>
          <p:nvPr/>
        </p:nvCxnSpPr>
        <p:spPr>
          <a:xfrm flipV="1">
            <a:off x="4590661" y="2909153"/>
            <a:ext cx="2954579" cy="2391594"/>
          </a:xfrm>
          <a:prstGeom prst="bentConnector3">
            <a:avLst>
              <a:gd name="adj1" fmla="val 2631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846933" y="6511356"/>
            <a:ext cx="1567543" cy="400110"/>
          </a:xfrm>
          <a:prstGeom prst="rect">
            <a:avLst/>
          </a:prstGeom>
          <a:noFill/>
        </p:spPr>
        <p:txBody>
          <a:bodyPr wrap="square" rtlCol="0">
            <a:spAutoFit/>
          </a:bodyPr>
          <a:lstStyle/>
          <a:p>
            <a:pPr algn="ctr"/>
            <a:r>
              <a:rPr lang="en-US" altLang="zh-CN" sz="2000" dirty="0"/>
              <a:t>Input </a:t>
            </a:r>
            <a:r>
              <a:rPr lang="en-US" sz="2000" dirty="0"/>
              <a:t>video</a:t>
            </a:r>
          </a:p>
        </p:txBody>
      </p:sp>
      <p:sp>
        <p:nvSpPr>
          <p:cNvPr id="23" name="TextBox 22"/>
          <p:cNvSpPr txBox="1"/>
          <p:nvPr/>
        </p:nvSpPr>
        <p:spPr>
          <a:xfrm>
            <a:off x="1722335" y="3959808"/>
            <a:ext cx="2126584" cy="400110"/>
          </a:xfrm>
          <a:prstGeom prst="rect">
            <a:avLst/>
          </a:prstGeom>
          <a:noFill/>
        </p:spPr>
        <p:txBody>
          <a:bodyPr wrap="square" rtlCol="0">
            <a:spAutoFit/>
          </a:bodyPr>
          <a:lstStyle/>
          <a:p>
            <a:pPr algn="ctr"/>
            <a:r>
              <a:rPr lang="en-US" altLang="zh-CN" sz="2000" dirty="0"/>
              <a:t>Processed </a:t>
            </a:r>
            <a:r>
              <a:rPr lang="en-US" sz="2000" dirty="0"/>
              <a:t>video</a:t>
            </a:r>
          </a:p>
        </p:txBody>
      </p:sp>
      <p:sp>
        <p:nvSpPr>
          <p:cNvPr id="24" name="TextBox 23"/>
          <p:cNvSpPr txBox="1"/>
          <p:nvPr/>
        </p:nvSpPr>
        <p:spPr>
          <a:xfrm>
            <a:off x="8353948" y="4007671"/>
            <a:ext cx="2126584" cy="400110"/>
          </a:xfrm>
          <a:prstGeom prst="rect">
            <a:avLst/>
          </a:prstGeom>
          <a:noFill/>
        </p:spPr>
        <p:txBody>
          <a:bodyPr wrap="square" rtlCol="0">
            <a:spAutoFit/>
          </a:bodyPr>
          <a:lstStyle/>
          <a:p>
            <a:pPr algn="ctr"/>
            <a:r>
              <a:rPr lang="en-US" altLang="zh-CN" sz="2000" dirty="0"/>
              <a:t>Output </a:t>
            </a:r>
            <a:r>
              <a:rPr lang="en-US" sz="2000" dirty="0"/>
              <a:t>video</a:t>
            </a:r>
          </a:p>
        </p:txBody>
      </p:sp>
    </p:spTree>
    <p:extLst>
      <p:ext uri="{BB962C8B-B14F-4D97-AF65-F5344CB8AC3E}">
        <p14:creationId xmlns:p14="http://schemas.microsoft.com/office/powerpoint/2010/main" val="74456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00" fill="hold"/>
                                        <p:tgtEl>
                                          <p:spTgt spid="13"/>
                                        </p:tgtEl>
                                      </p:cBhvr>
                                    </p:cmd>
                                  </p:childTnLst>
                                </p:cTn>
                              </p:par>
                              <p:par>
                                <p:cTn id="7" presetID="1" presetClass="mediacall" presetSubtype="0" fill="hold" nodeType="withEffect">
                                  <p:stCondLst>
                                    <p:cond delay="0"/>
                                  </p:stCondLst>
                                  <p:childTnLst>
                                    <p:cmd type="call" cmd="playFrom(0.0)">
                                      <p:cBhvr>
                                        <p:cTn id="8" dur="750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13"/>
                </p:tgtEl>
              </p:cMediaNode>
            </p:video>
            <p:video>
              <p:cMediaNode vol="80000">
                <p:cTn id="10" repeatCount="indefinite" fill="hold" display="0">
                  <p:stCondLst>
                    <p:cond delay="indefinite"/>
                  </p:stCondLst>
                </p:cTn>
                <p:tgtEl>
                  <p:spTgt spid="1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 and Related Work</a:t>
            </a:r>
          </a:p>
        </p:txBody>
      </p:sp>
      <p:sp>
        <p:nvSpPr>
          <p:cNvPr id="3" name="Content Placeholder 2"/>
          <p:cNvSpPr>
            <a:spLocks noGrp="1"/>
          </p:cNvSpPr>
          <p:nvPr>
            <p:ph idx="1"/>
          </p:nvPr>
        </p:nvSpPr>
        <p:spPr/>
        <p:txBody>
          <a:bodyPr/>
          <a:lstStyle/>
          <a:p>
            <a:r>
              <a:rPr lang="en-US" dirty="0"/>
              <a:t>Task-specific methods: video colorization, video super-resolution, …</a:t>
            </a:r>
          </a:p>
          <a:p>
            <a:pPr lvl="1"/>
            <a:r>
              <a:rPr lang="en-US" dirty="0"/>
              <a:t>Hard to generalize to other tasks</a:t>
            </a:r>
          </a:p>
          <a:p>
            <a:r>
              <a:rPr lang="en-US" dirty="0"/>
              <a:t>Blind methods: </a:t>
            </a:r>
          </a:p>
          <a:p>
            <a:pPr lvl="1"/>
            <a:r>
              <a:rPr lang="en-US" dirty="0"/>
              <a:t>Hard to preserve long-term consistency (Lai et al.)</a:t>
            </a:r>
          </a:p>
          <a:p>
            <a:pPr lvl="1"/>
            <a:r>
              <a:rPr lang="en-US" dirty="0"/>
              <a:t>Suffer from performance degradation problem (</a:t>
            </a:r>
            <a:r>
              <a:rPr lang="en-US" dirty="0" err="1"/>
              <a:t>Bonneel</a:t>
            </a:r>
            <a:r>
              <a:rPr lang="en-US" dirty="0"/>
              <a:t> et al.)</a:t>
            </a:r>
          </a:p>
          <a:p>
            <a:pPr lvl="1"/>
            <a:r>
              <a:rPr lang="en-US" dirty="0"/>
              <a:t>Rely on dense correspondence algorithms, e.g. optical flow, </a:t>
            </a:r>
            <a:r>
              <a:rPr lang="en-US" dirty="0" err="1"/>
              <a:t>PatchMatch</a:t>
            </a:r>
            <a:r>
              <a:rPr lang="en-US" dirty="0"/>
              <a:t>. </a:t>
            </a:r>
          </a:p>
        </p:txBody>
      </p:sp>
    </p:spTree>
    <p:extLst>
      <p:ext uri="{BB962C8B-B14F-4D97-AF65-F5344CB8AC3E}">
        <p14:creationId xmlns:p14="http://schemas.microsoft.com/office/powerpoint/2010/main" val="4011764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Temporal inconsistency</a:t>
            </a:r>
          </a:p>
        </p:txBody>
      </p:sp>
      <p:pic>
        <p:nvPicPr>
          <p:cNvPr id="6" name="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7"/>
          <a:stretch>
            <a:fillRect/>
          </a:stretch>
        </p:blipFill>
        <p:spPr>
          <a:xfrm>
            <a:off x="2352051" y="4320000"/>
            <a:ext cx="3743949" cy="2160000"/>
          </a:xfrm>
        </p:spPr>
      </p:pic>
      <p:pic>
        <p:nvPicPr>
          <p:cNvPr id="4" name="Picture 3"/>
          <p:cNvPicPr>
            <a:picLocks noChangeAspect="1"/>
          </p:cNvPicPr>
          <p:nvPr/>
        </p:nvPicPr>
        <p:blipFill>
          <a:blip r:embed="rId8"/>
          <a:stretch>
            <a:fillRect/>
          </a:stretch>
        </p:blipFill>
        <p:spPr>
          <a:xfrm>
            <a:off x="2590800" y="1456228"/>
            <a:ext cx="7354062" cy="2797959"/>
          </a:xfrm>
          <a:prstGeom prst="rect">
            <a:avLst/>
          </a:prstGeom>
        </p:spPr>
      </p:pic>
      <p:pic>
        <p:nvPicPr>
          <p:cNvPr id="5" name="1">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6680651" y="4320000"/>
            <a:ext cx="3744188" cy="2160000"/>
          </a:xfrm>
          <a:prstGeom prst="rect">
            <a:avLst/>
          </a:prstGeom>
        </p:spPr>
      </p:pic>
      <p:sp>
        <p:nvSpPr>
          <p:cNvPr id="7" name="TextBox 6"/>
          <p:cNvSpPr txBox="1"/>
          <p:nvPr/>
        </p:nvSpPr>
        <p:spPr>
          <a:xfrm>
            <a:off x="2352051" y="6484336"/>
            <a:ext cx="3743949" cy="400110"/>
          </a:xfrm>
          <a:prstGeom prst="rect">
            <a:avLst/>
          </a:prstGeom>
          <a:noFill/>
        </p:spPr>
        <p:txBody>
          <a:bodyPr wrap="square" rtlCol="0">
            <a:spAutoFit/>
          </a:bodyPr>
          <a:lstStyle/>
          <a:p>
            <a:pPr algn="ctr"/>
            <a:r>
              <a:rPr lang="en-US" altLang="zh-CN" sz="2000" dirty="0"/>
              <a:t>Unimodal inconsistency</a:t>
            </a:r>
            <a:endParaRPr lang="en-US" sz="2000" dirty="0"/>
          </a:p>
        </p:txBody>
      </p:sp>
      <p:sp>
        <p:nvSpPr>
          <p:cNvPr id="8" name="TextBox 7"/>
          <p:cNvSpPr txBox="1"/>
          <p:nvPr/>
        </p:nvSpPr>
        <p:spPr>
          <a:xfrm>
            <a:off x="6680890" y="6480000"/>
            <a:ext cx="3743949" cy="400110"/>
          </a:xfrm>
          <a:prstGeom prst="rect">
            <a:avLst/>
          </a:prstGeom>
          <a:noFill/>
        </p:spPr>
        <p:txBody>
          <a:bodyPr wrap="square" rtlCol="0">
            <a:spAutoFit/>
          </a:bodyPr>
          <a:lstStyle/>
          <a:p>
            <a:pPr algn="ctr"/>
            <a:r>
              <a:rPr lang="en-US" altLang="zh-CN" sz="2000" dirty="0"/>
              <a:t>Multimodal inconsistency</a:t>
            </a:r>
            <a:endParaRPr lang="en-US" sz="2000" dirty="0"/>
          </a:p>
        </p:txBody>
      </p:sp>
    </p:spTree>
    <p:extLst>
      <p:ext uri="{BB962C8B-B14F-4D97-AF65-F5344CB8AC3E}">
        <p14:creationId xmlns:p14="http://schemas.microsoft.com/office/powerpoint/2010/main" val="315176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00" fill="hold"/>
                                        <p:tgtEl>
                                          <p:spTgt spid="6"/>
                                        </p:tgtEl>
                                      </p:cBhvr>
                                    </p:cmd>
                                  </p:childTnLst>
                                </p:cTn>
                              </p:par>
                              <p:par>
                                <p:cTn id="7" presetID="1" presetClass="mediacall" presetSubtype="0" fill="hold" nodeType="withEffect">
                                  <p:stCondLst>
                                    <p:cond delay="0"/>
                                  </p:stCondLst>
                                  <p:childTnLst>
                                    <p:cmd type="call" cmd="playFrom(0.0)">
                                      <p:cBhvr>
                                        <p:cTn id="8" dur="75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5"/>
                </p:tgtEl>
              </p:cMediaNode>
            </p:video>
            <p:video>
              <p:cMediaNode vol="80000">
                <p:cTn id="10" repeatCount="indefinite" fill="hold" display="0">
                  <p:stCondLst>
                    <p:cond delay="indefinite"/>
                  </p:stCondLst>
                </p:cTn>
                <p:tgtEl>
                  <p:spTgt spid="6"/>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Deep Video Prior (DVP)</a:t>
            </a:r>
          </a:p>
        </p:txBody>
      </p:sp>
      <p:sp>
        <p:nvSpPr>
          <p:cNvPr id="3" name="Content Placeholder 2"/>
          <p:cNvSpPr>
            <a:spLocks noGrp="1"/>
          </p:cNvSpPr>
          <p:nvPr>
            <p:ph idx="1"/>
          </p:nvPr>
        </p:nvSpPr>
        <p:spPr>
          <a:xfrm>
            <a:off x="838200" y="1600363"/>
            <a:ext cx="10515600" cy="4351338"/>
          </a:xfrm>
        </p:spPr>
        <p:txBody>
          <a:bodyPr>
            <a:normAutofit/>
          </a:bodyPr>
          <a:lstStyle/>
          <a:p>
            <a:r>
              <a:rPr lang="en-US" sz="2400" dirty="0"/>
              <a:t>Unimodal inconsistency (e.g., flickering) just like “noise” in temporal domain.</a:t>
            </a:r>
          </a:p>
          <a:p>
            <a:r>
              <a:rPr lang="en-US" sz="2400" dirty="0"/>
              <a:t>Deep video prior: the outputs of CNN for corresponding patches in video frames tend be consistent.</a:t>
            </a:r>
          </a:p>
          <a:p>
            <a:endParaRPr lang="en-US" sz="2400" dirty="0"/>
          </a:p>
        </p:txBody>
      </p:sp>
      <p:pic>
        <p:nvPicPr>
          <p:cNvPr id="10" name="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273817" y="5040000"/>
            <a:ext cx="2880000" cy="1661561"/>
          </a:xfrm>
          <a:prstGeom prst="rect">
            <a:avLst/>
          </a:prstGeom>
        </p:spPr>
      </p:pic>
      <p:sp>
        <p:nvSpPr>
          <p:cNvPr id="18" name="TextBox 17"/>
          <p:cNvSpPr txBox="1"/>
          <p:nvPr/>
        </p:nvSpPr>
        <p:spPr>
          <a:xfrm>
            <a:off x="5416233" y="5506764"/>
            <a:ext cx="1382058" cy="707886"/>
          </a:xfrm>
          <a:prstGeom prst="rect">
            <a:avLst/>
          </a:prstGeom>
          <a:noFill/>
        </p:spPr>
        <p:txBody>
          <a:bodyPr wrap="square" rtlCol="0">
            <a:spAutoFit/>
          </a:bodyPr>
          <a:lstStyle/>
          <a:p>
            <a:pPr algn="ctr"/>
            <a:r>
              <a:rPr lang="en-US" sz="2000" dirty="0"/>
              <a:t>Deep</a:t>
            </a:r>
          </a:p>
          <a:p>
            <a:pPr algn="ctr"/>
            <a:r>
              <a:rPr lang="en-US" sz="2000" dirty="0"/>
              <a:t>Video Prior</a:t>
            </a:r>
          </a:p>
        </p:txBody>
      </p:sp>
      <p:pic>
        <p:nvPicPr>
          <p:cNvPr id="22" name="3">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7056000" y="5040000"/>
            <a:ext cx="2880000" cy="1661538"/>
          </a:xfrm>
          <a:prstGeom prst="rect">
            <a:avLst/>
          </a:prstGeom>
        </p:spPr>
      </p:pic>
      <p:pic>
        <p:nvPicPr>
          <p:cNvPr id="23" name="Picture 22"/>
          <p:cNvPicPr>
            <a:picLocks noChangeAspect="1"/>
          </p:cNvPicPr>
          <p:nvPr/>
        </p:nvPicPr>
        <p:blipFill>
          <a:blip r:embed="rId9"/>
          <a:stretch>
            <a:fillRect/>
          </a:stretch>
        </p:blipFill>
        <p:spPr>
          <a:xfrm>
            <a:off x="2273357" y="2878181"/>
            <a:ext cx="2880000" cy="1931375"/>
          </a:xfrm>
          <a:prstGeom prst="rect">
            <a:avLst/>
          </a:prstGeom>
        </p:spPr>
      </p:pic>
      <p:pic>
        <p:nvPicPr>
          <p:cNvPr id="24" name="Picture 23"/>
          <p:cNvPicPr>
            <a:picLocks noChangeAspect="1"/>
          </p:cNvPicPr>
          <p:nvPr/>
        </p:nvPicPr>
        <p:blipFill>
          <a:blip r:embed="rId10"/>
          <a:stretch>
            <a:fillRect/>
          </a:stretch>
        </p:blipFill>
        <p:spPr>
          <a:xfrm>
            <a:off x="7056000" y="2880000"/>
            <a:ext cx="2880000" cy="1904075"/>
          </a:xfrm>
          <a:prstGeom prst="rect">
            <a:avLst/>
          </a:prstGeom>
        </p:spPr>
      </p:pic>
      <p:cxnSp>
        <p:nvCxnSpPr>
          <p:cNvPr id="27" name="Straight Arrow Connector 26"/>
          <p:cNvCxnSpPr>
            <a:stCxn id="23" idx="3"/>
            <a:endCxn id="24" idx="1"/>
          </p:cNvCxnSpPr>
          <p:nvPr/>
        </p:nvCxnSpPr>
        <p:spPr>
          <a:xfrm flipV="1">
            <a:off x="5153357" y="3832038"/>
            <a:ext cx="1902643" cy="118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p:cNvCxnSpPr>
            <a:stCxn id="10" idx="3"/>
            <a:endCxn id="22" idx="1"/>
          </p:cNvCxnSpPr>
          <p:nvPr/>
        </p:nvCxnSpPr>
        <p:spPr>
          <a:xfrm flipV="1">
            <a:off x="5153817" y="5870769"/>
            <a:ext cx="1902183" cy="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TextBox 32"/>
          <p:cNvSpPr txBox="1"/>
          <p:nvPr/>
        </p:nvSpPr>
        <p:spPr>
          <a:xfrm>
            <a:off x="-105508" y="3467251"/>
            <a:ext cx="2355418" cy="707886"/>
          </a:xfrm>
          <a:prstGeom prst="rect">
            <a:avLst/>
          </a:prstGeom>
          <a:noFill/>
        </p:spPr>
        <p:txBody>
          <a:bodyPr wrap="square" rtlCol="0">
            <a:spAutoFit/>
          </a:bodyPr>
          <a:lstStyle/>
          <a:p>
            <a:pPr algn="ctr"/>
            <a:r>
              <a:rPr lang="en-US" sz="2000" dirty="0"/>
              <a:t>Image with </a:t>
            </a:r>
            <a:br>
              <a:rPr lang="en-US" sz="2000" dirty="0"/>
            </a:br>
            <a:r>
              <a:rPr lang="en-US" sz="2000" dirty="0"/>
              <a:t>noise</a:t>
            </a:r>
          </a:p>
        </p:txBody>
      </p:sp>
      <p:sp>
        <p:nvSpPr>
          <p:cNvPr id="34" name="TextBox 33"/>
          <p:cNvSpPr txBox="1"/>
          <p:nvPr/>
        </p:nvSpPr>
        <p:spPr>
          <a:xfrm>
            <a:off x="-211015" y="5359154"/>
            <a:ext cx="2566433" cy="1323439"/>
          </a:xfrm>
          <a:prstGeom prst="rect">
            <a:avLst/>
          </a:prstGeom>
          <a:noFill/>
        </p:spPr>
        <p:txBody>
          <a:bodyPr wrap="square" rtlCol="0">
            <a:spAutoFit/>
          </a:bodyPr>
          <a:lstStyle/>
          <a:p>
            <a:pPr algn="ctr"/>
            <a:r>
              <a:rPr lang="en-US" sz="2000" dirty="0"/>
              <a:t>Video with</a:t>
            </a:r>
          </a:p>
          <a:p>
            <a:pPr algn="ctr"/>
            <a:r>
              <a:rPr lang="en-US" sz="2000" dirty="0"/>
              <a:t>unimodal inconsistency </a:t>
            </a:r>
          </a:p>
          <a:p>
            <a:pPr algn="ctr"/>
            <a:endParaRPr lang="en-US" sz="2000" dirty="0"/>
          </a:p>
        </p:txBody>
      </p:sp>
      <p:sp>
        <p:nvSpPr>
          <p:cNvPr id="35" name="TextBox 34"/>
          <p:cNvSpPr txBox="1"/>
          <p:nvPr/>
        </p:nvSpPr>
        <p:spPr>
          <a:xfrm>
            <a:off x="9909622" y="3462267"/>
            <a:ext cx="2355418" cy="707886"/>
          </a:xfrm>
          <a:prstGeom prst="rect">
            <a:avLst/>
          </a:prstGeom>
          <a:noFill/>
        </p:spPr>
        <p:txBody>
          <a:bodyPr wrap="square" rtlCol="0">
            <a:spAutoFit/>
          </a:bodyPr>
          <a:lstStyle/>
          <a:p>
            <a:pPr algn="ctr"/>
            <a:r>
              <a:rPr lang="en-US" sz="2000" dirty="0"/>
              <a:t>Noise-free </a:t>
            </a:r>
          </a:p>
          <a:p>
            <a:pPr algn="ctr"/>
            <a:r>
              <a:rPr lang="en-US" sz="2000" dirty="0"/>
              <a:t>image</a:t>
            </a:r>
          </a:p>
        </p:txBody>
      </p:sp>
      <p:sp>
        <p:nvSpPr>
          <p:cNvPr id="36" name="TextBox 35"/>
          <p:cNvSpPr txBox="1"/>
          <p:nvPr/>
        </p:nvSpPr>
        <p:spPr>
          <a:xfrm>
            <a:off x="9909622" y="5255318"/>
            <a:ext cx="2355418" cy="707886"/>
          </a:xfrm>
          <a:prstGeom prst="rect">
            <a:avLst/>
          </a:prstGeom>
          <a:noFill/>
        </p:spPr>
        <p:txBody>
          <a:bodyPr wrap="square" rtlCol="0">
            <a:spAutoFit/>
          </a:bodyPr>
          <a:lstStyle/>
          <a:p>
            <a:pPr algn="ctr"/>
            <a:r>
              <a:rPr lang="en-US" sz="2000" dirty="0"/>
              <a:t>Temporal consistent </a:t>
            </a:r>
          </a:p>
          <a:p>
            <a:pPr algn="ctr"/>
            <a:r>
              <a:rPr lang="en-US" sz="2000" dirty="0"/>
              <a:t>video</a:t>
            </a:r>
          </a:p>
        </p:txBody>
      </p:sp>
    </p:spTree>
    <p:extLst>
      <p:ext uri="{BB962C8B-B14F-4D97-AF65-F5344CB8AC3E}">
        <p14:creationId xmlns:p14="http://schemas.microsoft.com/office/powerpoint/2010/main" val="326731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00" fill="hold"/>
                                        <p:tgtEl>
                                          <p:spTgt spid="10"/>
                                        </p:tgtEl>
                                      </p:cBhvr>
                                    </p:cmd>
                                  </p:childTnLst>
                                </p:cTn>
                              </p:par>
                              <p:par>
                                <p:cTn id="7" presetID="1" presetClass="mediacall" presetSubtype="0" fill="hold" nodeType="withEffect">
                                  <p:stCondLst>
                                    <p:cond delay="0"/>
                                  </p:stCondLst>
                                  <p:childTnLst>
                                    <p:cmd type="call" cmd="playFrom(0.0)">
                                      <p:cBhvr>
                                        <p:cTn id="8" dur="750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10"/>
                </p:tgtEl>
              </p:cMediaNode>
            </p:video>
            <p:video>
              <p:cMediaNode vol="80000">
                <p:cTn id="10" repeatCount="indefinite" fill="hold" display="0">
                  <p:stCondLst>
                    <p:cond delay="indefinite"/>
                  </p:stCondLst>
                </p:cTn>
                <p:tgtEl>
                  <p:spTgt spid="22"/>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Deep Video Prior (DVP)</a:t>
            </a:r>
          </a:p>
        </p:txBody>
      </p:sp>
      <p:sp>
        <p:nvSpPr>
          <p:cNvPr id="3" name="Content Placeholder 2"/>
          <p:cNvSpPr>
            <a:spLocks noGrp="1"/>
          </p:cNvSpPr>
          <p:nvPr>
            <p:ph idx="1"/>
          </p:nvPr>
        </p:nvSpPr>
        <p:spPr/>
        <p:txBody>
          <a:bodyPr/>
          <a:lstStyle/>
          <a:p>
            <a:r>
              <a:rPr lang="en-US" dirty="0"/>
              <a:t>In each iteration, only one frame is selected to train the CNN.</a:t>
            </a:r>
          </a:p>
        </p:txBody>
      </p:sp>
      <p:grpSp>
        <p:nvGrpSpPr>
          <p:cNvPr id="73" name="Group 72"/>
          <p:cNvGrpSpPr/>
          <p:nvPr/>
        </p:nvGrpSpPr>
        <p:grpSpPr>
          <a:xfrm>
            <a:off x="1999739" y="2475611"/>
            <a:ext cx="8277562" cy="3022125"/>
            <a:chOff x="839159" y="1420536"/>
            <a:chExt cx="8277562" cy="3022125"/>
          </a:xfrm>
        </p:grpSpPr>
        <p:pic>
          <p:nvPicPr>
            <p:cNvPr id="39" name="Picture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9159" y="2767821"/>
              <a:ext cx="1027971" cy="584708"/>
            </a:xfrm>
            <a:prstGeom prst="rect">
              <a:avLst/>
            </a:prstGeom>
            <a:scene3d>
              <a:camera prst="isometricOffAxis2Right"/>
              <a:lightRig rig="threePt" dir="t"/>
            </a:scene3d>
          </p:spPr>
        </p:pic>
        <p:grpSp>
          <p:nvGrpSpPr>
            <p:cNvPr id="40" name="Group 39"/>
            <p:cNvGrpSpPr/>
            <p:nvPr/>
          </p:nvGrpSpPr>
          <p:grpSpPr>
            <a:xfrm>
              <a:off x="4342699" y="1852380"/>
              <a:ext cx="4774022" cy="2164715"/>
              <a:chOff x="3365202" y="3777367"/>
              <a:chExt cx="4749285" cy="2392546"/>
            </a:xfrm>
          </p:grpSpPr>
          <p:cxnSp>
            <p:nvCxnSpPr>
              <p:cNvPr id="41" name="Elbow Connector 40"/>
              <p:cNvCxnSpPr>
                <a:endCxn id="72" idx="1"/>
              </p:cNvCxnSpPr>
              <p:nvPr/>
            </p:nvCxnSpPr>
            <p:spPr>
              <a:xfrm flipV="1">
                <a:off x="3559114" y="4099143"/>
                <a:ext cx="1138850" cy="921485"/>
              </a:xfrm>
              <a:prstGeom prst="bentConnector3">
                <a:avLst>
                  <a:gd name="adj1" fmla="val 3387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Elbow Connector 41"/>
              <p:cNvCxnSpPr>
                <a:stCxn id="69" idx="3"/>
                <a:endCxn id="70" idx="1"/>
              </p:cNvCxnSpPr>
              <p:nvPr/>
            </p:nvCxnSpPr>
            <p:spPr>
              <a:xfrm>
                <a:off x="3365202" y="5019986"/>
                <a:ext cx="1332762" cy="818448"/>
              </a:xfrm>
              <a:prstGeom prst="bentConnector3">
                <a:avLst>
                  <a:gd name="adj1" fmla="val 43437"/>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70" idx="3"/>
                <a:endCxn id="50" idx="1"/>
              </p:cNvCxnSpPr>
              <p:nvPr/>
            </p:nvCxnSpPr>
            <p:spPr>
              <a:xfrm>
                <a:off x="5721957" y="5838434"/>
                <a:ext cx="996582" cy="11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p:cNvSpPr txBox="1"/>
                  <p:nvPr/>
                </p:nvSpPr>
                <p:spPr>
                  <a:xfrm>
                    <a:off x="6338441" y="4716470"/>
                    <a:ext cx="1776046" cy="43818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HK" b="0" i="1" dirty="0" smtClean="0">
                                  <a:latin typeface="Cambria Math" panose="02040503050406030204" pitchFamily="18" charset="0"/>
                                </a:rPr>
                              </m:ctrlPr>
                            </m:sSubPr>
                            <m:e>
                              <m:sSub>
                                <m:sSubPr>
                                  <m:ctrlPr>
                                    <a:rPr lang="en-HK" b="0" i="1" dirty="0" smtClean="0">
                                      <a:latin typeface="Cambria Math" panose="02040503050406030204" pitchFamily="18" charset="0"/>
                                    </a:rPr>
                                  </m:ctrlPr>
                                </m:sSubPr>
                                <m:e>
                                  <m:r>
                                    <a:rPr lang="en-HK" i="1" dirty="0" smtClean="0">
                                      <a:latin typeface="Cambria Math" panose="02040503050406030204" pitchFamily="18" charset="0"/>
                                    </a:rPr>
                                    <m:t>𝐿</m:t>
                                  </m:r>
                                </m:e>
                                <m:sub>
                                  <m:r>
                                    <a:rPr lang="en-US" b="0" i="1" dirty="0" smtClean="0">
                                      <a:latin typeface="Cambria Math" panose="02040503050406030204" pitchFamily="18" charset="0"/>
                                    </a:rPr>
                                    <m:t>𝑑𝑎𝑡𝑎</m:t>
                                  </m:r>
                                </m:sub>
                              </m:sSub>
                            </m:e>
                            <m:sub>
                              <m:r>
                                <a:rPr lang="en-HK" b="0" i="1" dirty="0" smtClean="0">
                                  <a:latin typeface="Cambria Math" panose="02040503050406030204" pitchFamily="18" charset="0"/>
                                </a:rPr>
                                <m:t>  </m:t>
                              </m:r>
                            </m:sub>
                          </m:sSub>
                        </m:oMath>
                      </m:oMathPara>
                    </a14:m>
                    <a:endParaRPr lang="en-US" dirty="0"/>
                  </a:p>
                </p:txBody>
              </p:sp>
            </mc:Choice>
            <mc:Fallback xmlns="">
              <p:sp>
                <p:nvSpPr>
                  <p:cNvPr id="7" name="TextBox 6"/>
                  <p:cNvSpPr txBox="1">
                    <a:spLocks noRot="1" noChangeAspect="1" noMove="1" noResize="1" noEditPoints="1" noAdjustHandles="1" noChangeArrowheads="1" noChangeShapeType="1" noTextEdit="1"/>
                  </p:cNvSpPr>
                  <p:nvPr/>
                </p:nvSpPr>
                <p:spPr>
                  <a:xfrm>
                    <a:off x="6338441" y="4716470"/>
                    <a:ext cx="1776046" cy="438181"/>
                  </a:xfrm>
                  <a:prstGeom prst="rect">
                    <a:avLst/>
                  </a:prstGeom>
                  <a:blipFill>
                    <a:blip r:embed="rId4"/>
                    <a:stretch>
                      <a:fillRect/>
                    </a:stretch>
                  </a:blipFill>
                </p:spPr>
                <p:txBody>
                  <a:bodyPr/>
                  <a:lstStyle/>
                  <a:p>
                    <a:r>
                      <a:rPr lang="en-US">
                        <a:noFill/>
                      </a:rPr>
                      <a:t> </a:t>
                    </a:r>
                  </a:p>
                </p:txBody>
              </p:sp>
            </mc:Fallback>
          </mc:AlternateContent>
          <p:cxnSp>
            <p:nvCxnSpPr>
              <p:cNvPr id="45" name="Straight Arrow Connector 44"/>
              <p:cNvCxnSpPr/>
              <p:nvPr/>
            </p:nvCxnSpPr>
            <p:spPr>
              <a:xfrm>
                <a:off x="7212228" y="4118155"/>
                <a:ext cx="2" cy="67044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50" idx="0"/>
                <a:endCxn id="44" idx="2"/>
              </p:cNvCxnSpPr>
              <p:nvPr/>
            </p:nvCxnSpPr>
            <p:spPr>
              <a:xfrm flipH="1" flipV="1">
                <a:off x="7226463" y="5154651"/>
                <a:ext cx="586" cy="35489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6694127" y="3777367"/>
                <a:ext cx="1033847" cy="643554"/>
                <a:chOff x="3469171" y="5466735"/>
                <a:chExt cx="1480584" cy="926140"/>
              </a:xfrm>
            </p:grpSpPr>
            <p:pic>
              <p:nvPicPr>
                <p:cNvPr id="51" name="Picture 5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9171" y="5466738"/>
                  <a:ext cx="1458746" cy="926137"/>
                </a:xfrm>
                <a:prstGeom prst="rect">
                  <a:avLst/>
                </a:prstGeom>
              </p:spPr>
            </p:pic>
            <p:sp>
              <p:nvSpPr>
                <p:cNvPr id="52" name="Rectangle 51"/>
                <p:cNvSpPr/>
                <p:nvPr/>
              </p:nvSpPr>
              <p:spPr>
                <a:xfrm>
                  <a:off x="3469172" y="5466735"/>
                  <a:ext cx="1480583" cy="926140"/>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p:cNvGrpSpPr/>
              <p:nvPr/>
            </p:nvGrpSpPr>
            <p:grpSpPr>
              <a:xfrm>
                <a:off x="6718539" y="5506956"/>
                <a:ext cx="1024596" cy="662957"/>
                <a:chOff x="3500857" y="5403423"/>
                <a:chExt cx="1469586" cy="955338"/>
              </a:xfrm>
            </p:grpSpPr>
            <p:pic>
              <p:nvPicPr>
                <p:cNvPr id="49" name="Picture 4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0995" y="5403423"/>
                  <a:ext cx="1469448" cy="955338"/>
                </a:xfrm>
                <a:prstGeom prst="rect">
                  <a:avLst/>
                </a:prstGeom>
              </p:spPr>
            </p:pic>
            <p:sp>
              <p:nvSpPr>
                <p:cNvPr id="50" name="Rectangle 49"/>
                <p:cNvSpPr/>
                <p:nvPr/>
              </p:nvSpPr>
              <p:spPr>
                <a:xfrm>
                  <a:off x="3500857" y="5407158"/>
                  <a:ext cx="1458721" cy="951121"/>
                </a:xfrm>
                <a:prstGeom prst="rect">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3" name="Group 52"/>
            <p:cNvGrpSpPr/>
            <p:nvPr/>
          </p:nvGrpSpPr>
          <p:grpSpPr>
            <a:xfrm>
              <a:off x="1009211" y="2572510"/>
              <a:ext cx="1027972" cy="603990"/>
              <a:chOff x="743302" y="5363052"/>
              <a:chExt cx="1027972" cy="603990"/>
            </a:xfrm>
            <a:scene3d>
              <a:camera prst="isometricOffAxis2Right"/>
              <a:lightRig rig="threePt" dir="t"/>
            </a:scene3d>
          </p:grpSpPr>
          <p:pic>
            <p:nvPicPr>
              <p:cNvPr id="54" name="Picture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303" y="5382334"/>
                <a:ext cx="1027971" cy="584708"/>
              </a:xfrm>
              <a:prstGeom prst="rect">
                <a:avLst/>
              </a:prstGeom>
            </p:spPr>
          </p:pic>
          <p:sp>
            <p:nvSpPr>
              <p:cNvPr id="55" name="Rectangle 54"/>
              <p:cNvSpPr/>
              <p:nvPr/>
            </p:nvSpPr>
            <p:spPr>
              <a:xfrm>
                <a:off x="743302" y="5363052"/>
                <a:ext cx="1027971" cy="603990"/>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6" name="TextBox 55"/>
                <p:cNvSpPr txBox="1"/>
                <p:nvPr/>
              </p:nvSpPr>
              <p:spPr>
                <a:xfrm>
                  <a:off x="1704205" y="3722599"/>
                  <a:ext cx="701474" cy="2817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𝑡</m:t>
                                    </m:r>
                                  </m:sub>
                                </m:sSub>
                              </m:e>
                            </m:d>
                          </m:e>
                          <m:sub>
                            <m:r>
                              <a:rPr lang="en-US" b="0" i="1" smtClean="0">
                                <a:latin typeface="Cambria Math" panose="02040503050406030204" pitchFamily="18" charset="0"/>
                              </a:rPr>
                              <m:t>𝑡</m:t>
                            </m:r>
                            <m:r>
                              <a:rPr lang="en-US" b="0" i="1" smtClean="0">
                                <a:latin typeface="Cambria Math" panose="02040503050406030204" pitchFamily="18" charset="0"/>
                              </a:rPr>
                              <m:t>=1</m:t>
                            </m:r>
                          </m:sub>
                          <m:sup>
                            <m:r>
                              <a:rPr lang="en-US" b="0" i="1" smtClean="0">
                                <a:latin typeface="Cambria Math" panose="02040503050406030204" pitchFamily="18" charset="0"/>
                              </a:rPr>
                              <m:t>𝑇</m:t>
                            </m:r>
                          </m:sup>
                        </m:sSubSup>
                      </m:oMath>
                    </m:oMathPara>
                  </a14:m>
                  <a:endParaRPr lang="en-US" dirty="0"/>
                </a:p>
              </p:txBody>
            </p:sp>
          </mc:Choice>
          <mc:Fallback xmlns="">
            <p:sp>
              <p:nvSpPr>
                <p:cNvPr id="56" name="TextBox 55"/>
                <p:cNvSpPr txBox="1">
                  <a:spLocks noRot="1" noChangeAspect="1" noMove="1" noResize="1" noEditPoints="1" noAdjustHandles="1" noChangeArrowheads="1" noChangeShapeType="1" noTextEdit="1"/>
                </p:cNvSpPr>
                <p:nvPr/>
              </p:nvSpPr>
              <p:spPr>
                <a:xfrm>
                  <a:off x="1704205" y="3722599"/>
                  <a:ext cx="701474" cy="281744"/>
                </a:xfrm>
                <a:prstGeom prst="rect">
                  <a:avLst/>
                </a:prstGeom>
                <a:blipFill>
                  <a:blip r:embed="rId7"/>
                  <a:stretch>
                    <a:fillRect t="-2174" r="-2609" b="-173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TextBox 56"/>
                <p:cNvSpPr txBox="1"/>
                <p:nvPr/>
              </p:nvSpPr>
              <p:spPr>
                <a:xfrm>
                  <a:off x="3672559" y="3727344"/>
                  <a:ext cx="312307"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𝑡</m:t>
                            </m:r>
                          </m:sub>
                        </m:sSub>
                      </m:oMath>
                    </m:oMathPara>
                  </a14:m>
                  <a:endParaRPr lang="en-US" b="0" dirty="0"/>
                </a:p>
              </p:txBody>
            </p:sp>
          </mc:Choice>
          <mc:Fallback xmlns="">
            <p:sp>
              <p:nvSpPr>
                <p:cNvPr id="57" name="TextBox 56"/>
                <p:cNvSpPr txBox="1">
                  <a:spLocks noRot="1" noChangeAspect="1" noMove="1" noResize="1" noEditPoints="1" noAdjustHandles="1" noChangeArrowheads="1" noChangeShapeType="1" noTextEdit="1"/>
                </p:cNvSpPr>
                <p:nvPr/>
              </p:nvSpPr>
              <p:spPr>
                <a:xfrm>
                  <a:off x="3672559" y="3727344"/>
                  <a:ext cx="312307" cy="276999"/>
                </a:xfrm>
                <a:prstGeom prst="rect">
                  <a:avLst/>
                </a:prstGeom>
                <a:blipFill>
                  <a:blip r:embed="rId8"/>
                  <a:stretch>
                    <a:fillRect l="-3922"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TextBox 57"/>
                <p:cNvSpPr txBox="1"/>
                <p:nvPr/>
              </p:nvSpPr>
              <p:spPr>
                <a:xfrm>
                  <a:off x="8095827" y="1420536"/>
                  <a:ext cx="25853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𝑡</m:t>
                            </m:r>
                          </m:sub>
                        </m:sSub>
                      </m:oMath>
                    </m:oMathPara>
                  </a14:m>
                  <a:endParaRPr lang="en-US" b="0" dirty="0"/>
                </a:p>
              </p:txBody>
            </p:sp>
          </mc:Choice>
          <mc:Fallback xmlns="">
            <p:sp>
              <p:nvSpPr>
                <p:cNvPr id="58" name="TextBox 57"/>
                <p:cNvSpPr txBox="1">
                  <a:spLocks noRot="1" noChangeAspect="1" noMove="1" noResize="1" noEditPoints="1" noAdjustHandles="1" noChangeArrowheads="1" noChangeShapeType="1" noTextEdit="1"/>
                </p:cNvSpPr>
                <p:nvPr/>
              </p:nvSpPr>
              <p:spPr>
                <a:xfrm>
                  <a:off x="8095827" y="1420536"/>
                  <a:ext cx="258532" cy="276999"/>
                </a:xfrm>
                <a:prstGeom prst="rect">
                  <a:avLst/>
                </a:prstGeom>
                <a:blipFill>
                  <a:blip r:embed="rId9"/>
                  <a:stretch>
                    <a:fillRect l="-20930" r="-4651" b="-130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TextBox 58"/>
                <p:cNvSpPr txBox="1"/>
                <p:nvPr/>
              </p:nvSpPr>
              <p:spPr>
                <a:xfrm>
                  <a:off x="8118911" y="4165662"/>
                  <a:ext cx="28603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𝑂</m:t>
                            </m:r>
                          </m:e>
                          <m:sub>
                            <m:r>
                              <a:rPr lang="en-US" b="0" i="1" smtClean="0">
                                <a:latin typeface="Cambria Math" panose="02040503050406030204" pitchFamily="18" charset="0"/>
                              </a:rPr>
                              <m:t>𝑡</m:t>
                            </m:r>
                          </m:sub>
                        </m:sSub>
                      </m:oMath>
                    </m:oMathPara>
                  </a14:m>
                  <a:endParaRPr lang="en-US" b="0" dirty="0"/>
                </a:p>
              </p:txBody>
            </p:sp>
          </mc:Choice>
          <mc:Fallback xmlns="">
            <p:sp>
              <p:nvSpPr>
                <p:cNvPr id="59" name="TextBox 58"/>
                <p:cNvSpPr txBox="1">
                  <a:spLocks noRot="1" noChangeAspect="1" noMove="1" noResize="1" noEditPoints="1" noAdjustHandles="1" noChangeArrowheads="1" noChangeShapeType="1" noTextEdit="1"/>
                </p:cNvSpPr>
                <p:nvPr/>
              </p:nvSpPr>
              <p:spPr>
                <a:xfrm>
                  <a:off x="8118911" y="4165662"/>
                  <a:ext cx="286039" cy="276999"/>
                </a:xfrm>
                <a:prstGeom prst="rect">
                  <a:avLst/>
                </a:prstGeom>
                <a:blipFill>
                  <a:blip r:embed="rId10"/>
                  <a:stretch>
                    <a:fillRect l="-17021" r="-6383" b="-13043"/>
                  </a:stretch>
                </a:blipFill>
              </p:spPr>
              <p:txBody>
                <a:bodyPr/>
                <a:lstStyle/>
                <a:p>
                  <a:r>
                    <a:rPr lang="en-US">
                      <a:noFill/>
                    </a:rPr>
                    <a:t> </a:t>
                  </a:r>
                </a:p>
              </p:txBody>
            </p:sp>
          </mc:Fallback>
        </mc:AlternateContent>
        <p:cxnSp>
          <p:nvCxnSpPr>
            <p:cNvPr id="60" name="Straight Arrow Connector 59"/>
            <p:cNvCxnSpPr>
              <a:endCxn id="69" idx="1"/>
            </p:cNvCxnSpPr>
            <p:nvPr/>
          </p:nvCxnSpPr>
          <p:spPr>
            <a:xfrm>
              <a:off x="2648216" y="2976670"/>
              <a:ext cx="66651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1" name="Picture 6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681" y="2767185"/>
              <a:ext cx="1027971" cy="584708"/>
            </a:xfrm>
            <a:prstGeom prst="rect">
              <a:avLst/>
            </a:prstGeom>
            <a:scene3d>
              <a:camera prst="isometricOffAxis2Right"/>
              <a:lightRig rig="threePt" dir="t"/>
            </a:scene3d>
          </p:spPr>
        </p:pic>
        <p:pic>
          <p:nvPicPr>
            <p:cNvPr id="62" name="Picture 6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0312" y="2776613"/>
              <a:ext cx="1027971" cy="584708"/>
            </a:xfrm>
            <a:prstGeom prst="rect">
              <a:avLst/>
            </a:prstGeom>
            <a:scene3d>
              <a:camera prst="isometricOffAxis2Right"/>
              <a:lightRig rig="threePt" dir="t"/>
            </a:scene3d>
          </p:spPr>
        </p:pic>
        <p:pic>
          <p:nvPicPr>
            <p:cNvPr id="63" name="Picture 6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0161" y="2776282"/>
              <a:ext cx="1027971" cy="584708"/>
            </a:xfrm>
            <a:prstGeom prst="rect">
              <a:avLst/>
            </a:prstGeom>
            <a:scene3d>
              <a:camera prst="isometricOffAxis2Right"/>
              <a:lightRig rig="threePt" dir="t"/>
            </a:scene3d>
          </p:spPr>
        </p:pic>
        <p:pic>
          <p:nvPicPr>
            <p:cNvPr id="64" name="Picture 6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3501" y="2785405"/>
              <a:ext cx="1027971" cy="584708"/>
            </a:xfrm>
            <a:prstGeom prst="rect">
              <a:avLst/>
            </a:prstGeom>
            <a:scene3d>
              <a:camera prst="isometricOffAxis2Right"/>
              <a:lightRig rig="threePt" dir="t"/>
            </a:scene3d>
          </p:spPr>
        </p:pic>
        <p:pic>
          <p:nvPicPr>
            <p:cNvPr id="65" name="Picture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0245" y="2794197"/>
              <a:ext cx="1027971" cy="584708"/>
            </a:xfrm>
            <a:prstGeom prst="rect">
              <a:avLst/>
            </a:prstGeom>
            <a:scene3d>
              <a:camera prst="isometricOffAxis2Right"/>
              <a:lightRig rig="threePt" dir="t"/>
            </a:scene3d>
          </p:spPr>
        </p:pic>
        <p:pic>
          <p:nvPicPr>
            <p:cNvPr id="66" name="Picture 6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6690" y="2801840"/>
              <a:ext cx="1027971" cy="584708"/>
            </a:xfrm>
            <a:prstGeom prst="rect">
              <a:avLst/>
            </a:prstGeom>
            <a:scene3d>
              <a:camera prst="isometricOffAxis2Right"/>
              <a:lightRig rig="threePt" dir="t"/>
            </a:scene3d>
          </p:spPr>
        </p:pic>
        <p:grpSp>
          <p:nvGrpSpPr>
            <p:cNvPr id="67" name="Group 66"/>
            <p:cNvGrpSpPr/>
            <p:nvPr/>
          </p:nvGrpSpPr>
          <p:grpSpPr>
            <a:xfrm>
              <a:off x="3314728" y="2674675"/>
              <a:ext cx="1027972" cy="603990"/>
              <a:chOff x="743302" y="5363052"/>
              <a:chExt cx="1027972" cy="603990"/>
            </a:xfrm>
          </p:grpSpPr>
          <p:pic>
            <p:nvPicPr>
              <p:cNvPr id="68" name="Picture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303" y="5382334"/>
                <a:ext cx="1027971" cy="584708"/>
              </a:xfrm>
              <a:prstGeom prst="rect">
                <a:avLst/>
              </a:prstGeom>
            </p:spPr>
          </p:pic>
          <p:sp>
            <p:nvSpPr>
              <p:cNvPr id="69" name="Rectangle 68"/>
              <p:cNvSpPr/>
              <p:nvPr/>
            </p:nvSpPr>
            <p:spPr>
              <a:xfrm>
                <a:off x="743302" y="5363052"/>
                <a:ext cx="1027971" cy="603990"/>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Rectangle 69"/>
            <p:cNvSpPr/>
            <p:nvPr/>
          </p:nvSpPr>
          <p:spPr>
            <a:xfrm>
              <a:off x="5682403" y="3488823"/>
              <a:ext cx="1029326" cy="45671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CNN</a:t>
              </a:r>
            </a:p>
          </p:txBody>
        </p:sp>
        <p:cxnSp>
          <p:nvCxnSpPr>
            <p:cNvPr id="71" name="Straight Arrow Connector 70"/>
            <p:cNvCxnSpPr>
              <a:stCxn id="72" idx="3"/>
              <a:endCxn id="52" idx="1"/>
            </p:cNvCxnSpPr>
            <p:nvPr/>
          </p:nvCxnSpPr>
          <p:spPr>
            <a:xfrm>
              <a:off x="6711729" y="2143515"/>
              <a:ext cx="977235" cy="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2" name="Rectangle 71"/>
                <p:cNvSpPr/>
                <p:nvPr/>
              </p:nvSpPr>
              <p:spPr>
                <a:xfrm>
                  <a:off x="5682403" y="1915157"/>
                  <a:ext cx="1029326" cy="45671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i="1" dirty="0" smtClean="0">
                            <a:solidFill>
                              <a:schemeClr val="tx1"/>
                            </a:solidFill>
                            <a:latin typeface="Cambria Math" panose="02040503050406030204" pitchFamily="18" charset="0"/>
                            <a:cs typeface="Times New Roman" panose="02020603050405020304" pitchFamily="18" charset="0"/>
                          </a:rPr>
                          <m:t>𝑓</m:t>
                        </m:r>
                      </m:oMath>
                    </m:oMathPara>
                  </a14:m>
                  <a:endParaRPr lang="en-US"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2" name="Rectangle 71"/>
                <p:cNvSpPr>
                  <a:spLocks noRot="1" noChangeAspect="1" noMove="1" noResize="1" noEditPoints="1" noAdjustHandles="1" noChangeArrowheads="1" noChangeShapeType="1" noTextEdit="1"/>
                </p:cNvSpPr>
                <p:nvPr/>
              </p:nvSpPr>
              <p:spPr>
                <a:xfrm>
                  <a:off x="5682403" y="1915157"/>
                  <a:ext cx="1029326" cy="456715"/>
                </a:xfrm>
                <a:prstGeom prst="rect">
                  <a:avLst/>
                </a:prstGeom>
                <a:blipFill>
                  <a:blip r:embed="rId11"/>
                  <a:stretch>
                    <a:fillRect/>
                  </a:stretch>
                </a:blipFill>
                <a:ln w="19050">
                  <a:solidFill>
                    <a:schemeClr val="tx1"/>
                  </a:solidFill>
                </a:ln>
              </p:spPr>
              <p:txBody>
                <a:bodyPr/>
                <a:lstStyle/>
                <a:p>
                  <a:r>
                    <a:rPr lang="en-US">
                      <a:noFill/>
                    </a:rPr>
                    <a:t> </a:t>
                  </a:r>
                </a:p>
              </p:txBody>
            </p:sp>
          </mc:Fallback>
        </mc:AlternateContent>
      </p:grpSp>
    </p:spTree>
    <p:extLst>
      <p:ext uri="{BB962C8B-B14F-4D97-AF65-F5344CB8AC3E}">
        <p14:creationId xmlns:p14="http://schemas.microsoft.com/office/powerpoint/2010/main" val="3714720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toy example and </a:t>
            </a:r>
            <a:br>
              <a:rPr lang="en-US" dirty="0"/>
            </a:br>
            <a:r>
              <a:rPr lang="en-US" dirty="0"/>
              <a:t>Iteratively Reweighted Training (IRT)</a:t>
            </a: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3"/>
          <a:stretch>
            <a:fillRect/>
          </a:stretch>
        </p:blipFill>
        <p:spPr>
          <a:xfrm>
            <a:off x="2519266" y="1825625"/>
            <a:ext cx="6534538" cy="4775239"/>
          </a:xfrm>
          <a:prstGeom prst="rect">
            <a:avLst/>
          </a:prstGeom>
        </p:spPr>
      </p:pic>
    </p:spTree>
    <p:extLst>
      <p:ext uri="{BB962C8B-B14F-4D97-AF65-F5344CB8AC3E}">
        <p14:creationId xmlns:p14="http://schemas.microsoft.com/office/powerpoint/2010/main" val="3063263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793</TotalTime>
  <Words>607</Words>
  <Application>Microsoft Office PowerPoint</Application>
  <PresentationFormat>Widescreen</PresentationFormat>
  <Paragraphs>77</Paragraphs>
  <Slides>14</Slides>
  <Notes>7</Notes>
  <HiddenSlides>0</HiddenSlides>
  <MMClips>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Cambria Math</vt:lpstr>
      <vt:lpstr>Times New Roman</vt:lpstr>
      <vt:lpstr>Office Theme</vt:lpstr>
      <vt:lpstr>PowerPoint Presentation</vt:lpstr>
      <vt:lpstr>Tons of image algorithms</vt:lpstr>
      <vt:lpstr>Apply image algorithms on videos:  inconsistency problem</vt:lpstr>
      <vt:lpstr>Improve the temporal consistency of processed videos</vt:lpstr>
      <vt:lpstr>Motivation and Related Work</vt:lpstr>
      <vt:lpstr>Temporal inconsistency</vt:lpstr>
      <vt:lpstr>Deep Video Prior (DVP)</vt:lpstr>
      <vt:lpstr>Deep Video Prior (DVP)</vt:lpstr>
      <vt:lpstr>A toy example and  Iteratively Reweighted Training (IRT)</vt:lpstr>
      <vt:lpstr>Method</vt:lpstr>
      <vt:lpstr>Results</vt:lpstr>
      <vt:lpstr>Results</vt:lpstr>
      <vt:lpstr>Results</vt:lpstr>
      <vt:lpstr>Thank you!</vt:lpstr>
    </vt:vector>
  </TitlesOfParts>
  <Company>HKUST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Fully Automatic Video Colorization with Self Regularization and Diversity</dc:title>
  <dc:creator>雷 晨阳</dc:creator>
  <cp:lastModifiedBy>Xing Yazhou</cp:lastModifiedBy>
  <cp:revision>343</cp:revision>
  <cp:lastPrinted>2020-05-03T11:53:58Z</cp:lastPrinted>
  <dcterms:created xsi:type="dcterms:W3CDTF">2018-11-21T14:41:11Z</dcterms:created>
  <dcterms:modified xsi:type="dcterms:W3CDTF">2020-10-21T14:57:56Z</dcterms:modified>
</cp:coreProperties>
</file>